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ở đầu" id="{89822a95-15ce-b263-f431-93f6fc06e807}">
          <p14:sldIdLst>
            <p14:sldId id="256"/>
            <p14:sldId id="257"/>
          </p14:sldIdLst>
        </p14:section>
        <p14:section name="Phần 1 · Chen Baode" id="{61a637ce-4951-1f84-0ded-5ee6cce65b17}">
          <p14:sldIdLst>
            <p14:sldId id="258"/>
            <p14:sldId id="259"/>
            <p14:sldId id="260"/>
            <p14:sldId id="261"/>
            <p14:sldId id="262"/>
            <p14:sldId id="263"/>
          </p14:sldIdLst>
        </p14:section>
        <p14:section name="Phần 2 · Hoàng Trọng Tấn" id="{db6ea181-523a-bf51-6382-ef02efb76f46}">
          <p14:sldIdLst>
            <p14:sldId id="264"/>
            <p14:sldId id="265"/>
            <p14:sldId id="266"/>
            <p14:sldId id="267"/>
            <p14:sldId id="268"/>
          </p14:sldIdLst>
        </p14:section>
        <p14:section name="Phần 3 · Nguyễn Sơn" id="{c632f64f-4229-a692-d009-a49c84d7efc8}">
          <p14:sldIdLst>
            <p14:sldId id="269"/>
            <p14:sldId id="270"/>
            <p14:sldId id="271"/>
            <p14:sldId id="272"/>
            <p14:sldId id="273"/>
          </p14:sldIdLst>
        </p14:section>
        <p14:section name="Phần 4 · Phan Hồng Trọng" id="{79189170-4504-d49f-5852-cecb75b82f00}">
          <p14:sldIdLst>
            <p14:sldId id="274"/>
            <p14:sldId id="275"/>
            <p14:sldId id="276"/>
            <p14:sldId id="277"/>
            <p14:sldId id="278"/>
          </p14:sldIdLst>
        </p14:section>
        <p14:section name="Phần 5 · Nguyễn Quang Minh" id="{44083200-ebe1-1efa-74ae-1652eddd512e}">
          <p14:sldIdLst>
            <p14:sldId id="279"/>
            <p14:sldId id="280"/>
            <p14:sldId id="281"/>
            <p14:sldId id="282"/>
            <p14:sldId id="283"/>
            <p14:sldId id="284"/>
          </p14:sldIdLst>
        </p14:section>
        <p14:section name="Kết thúc" id="{bce765a2-b119-ad67-3816-a520b7e40dd6}">
          <p14:sldIdLst>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O(1)</c:v>
                </c:pt>
              </c:strCache>
            </c:strRef>
          </c:tx>
          <c:spPr>
            <a:solidFill>
              <a:srgbClr val="059669"/>
            </a:solidFill>
            <a:ln w="38100" cap="flat">
              <a:solidFill>
                <a:srgbClr val="059669"/>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59669"/>
              </a:solidFill>
              <a:ln w="9525" cap="flat">
                <a:solidFill>
                  <a:srgbClr val="059669"/>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smooth val="0"/>
        </c:ser>
        <c:ser>
          <c:idx val="1"/>
          <c:order val="1"/>
          <c:tx>
            <c:strRef>
              <c:f>Sheet1!$C$1</c:f>
              <c:strCache>
                <c:ptCount val="1"/>
                <c:pt idx="0">
                  <c:v>O(log n)</c:v>
                </c:pt>
              </c:strCache>
            </c:strRef>
          </c:tx>
          <c:spPr>
            <a:solidFill>
              <a:srgbClr val="0891B2"/>
            </a:solidFill>
            <a:ln w="38100" cap="flat">
              <a:solidFill>
                <a:srgbClr val="0891B2"/>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891B2"/>
              </a:solidFill>
              <a:ln w="9525" cap="flat">
                <a:solidFill>
                  <a:srgbClr val="0891B2"/>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Sheet1!$C$2:$C$11</c:f>
              <c:numCache>
                <c:formatCode>General</c:formatCode>
                <c:ptCount val="10"/>
                <c:pt idx="0">
                  <c:v>0</c:v>
                </c:pt>
                <c:pt idx="1">
                  <c:v>1</c:v>
                </c:pt>
                <c:pt idx="2">
                  <c:v>1.58</c:v>
                </c:pt>
                <c:pt idx="3">
                  <c:v>2</c:v>
                </c:pt>
                <c:pt idx="4">
                  <c:v>2.32</c:v>
                </c:pt>
                <c:pt idx="5">
                  <c:v>2.58</c:v>
                </c:pt>
                <c:pt idx="6">
                  <c:v>2.81</c:v>
                </c:pt>
                <c:pt idx="7">
                  <c:v>3</c:v>
                </c:pt>
                <c:pt idx="8">
                  <c:v>3.17</c:v>
                </c:pt>
                <c:pt idx="9">
                  <c:v>3.32</c:v>
                </c:pt>
              </c:numCache>
            </c:numRef>
          </c:val>
          <c:smooth val="0"/>
        </c:ser>
        <c:ser>
          <c:idx val="2"/>
          <c:order val="2"/>
          <c:tx>
            <c:strRef>
              <c:f>Sheet1!$D$1</c:f>
              <c:strCache>
                <c:ptCount val="1"/>
                <c:pt idx="0">
                  <c:v>O(n)</c:v>
                </c:pt>
              </c:strCache>
            </c:strRef>
          </c:tx>
          <c:spPr>
            <a:solidFill>
              <a:srgbClr val="E8590C"/>
            </a:solidFill>
            <a:ln w="38100" cap="flat">
              <a:solidFill>
                <a:srgbClr val="E8590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E8590C"/>
              </a:solidFill>
              <a:ln w="9525" cap="flat">
                <a:solidFill>
                  <a:srgbClr val="E8590C"/>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Sheet1!$D$2:$D$11</c:f>
              <c:numCache>
                <c:formatCode>General</c:formatCode>
                <c:ptCount val="10"/>
                <c:pt idx="0">
                  <c:v>1</c:v>
                </c:pt>
                <c:pt idx="1">
                  <c:v>2</c:v>
                </c:pt>
                <c:pt idx="2">
                  <c:v>3</c:v>
                </c:pt>
                <c:pt idx="3">
                  <c:v>4</c:v>
                </c:pt>
                <c:pt idx="4">
                  <c:v>5</c:v>
                </c:pt>
                <c:pt idx="5">
                  <c:v>6</c:v>
                </c:pt>
                <c:pt idx="6">
                  <c:v>7</c:v>
                </c:pt>
                <c:pt idx="7">
                  <c:v>8</c:v>
                </c:pt>
                <c:pt idx="8">
                  <c:v>9</c:v>
                </c:pt>
                <c:pt idx="9">
                  <c:v>10</c:v>
                </c:pt>
              </c:numCache>
            </c:numRef>
          </c:val>
          <c:smooth val="0"/>
        </c:ser>
        <c:ser>
          <c:idx val="3"/>
          <c:order val="3"/>
          <c:tx>
            <c:strRef>
              <c:f>Sheet1!$E$1</c:f>
              <c:strCache>
                <c:ptCount val="1"/>
                <c:pt idx="0">
                  <c:v>O(n²)</c:v>
                </c:pt>
              </c:strCache>
            </c:strRef>
          </c:tx>
          <c:spPr>
            <a:solidFill>
              <a:srgbClr val="DC2626"/>
            </a:solidFill>
            <a:ln w="38100" cap="flat">
              <a:solidFill>
                <a:srgbClr val="DC262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DC2626"/>
              </a:solidFill>
              <a:ln w="9525" cap="flat">
                <a:solidFill>
                  <a:srgbClr val="DC2626"/>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Sheet1!$E$2:$E$11</c:f>
              <c:numCache>
                <c:formatCode>General</c:formatCode>
                <c:ptCount val="10"/>
                <c:pt idx="0">
                  <c:v>1</c:v>
                </c:pt>
                <c:pt idx="1">
                  <c:v>4</c:v>
                </c:pt>
                <c:pt idx="2">
                  <c:v>9</c:v>
                </c:pt>
                <c:pt idx="3">
                  <c:v>16</c:v>
                </c:pt>
                <c:pt idx="4">
                  <c:v>25</c:v>
                </c:pt>
                <c:pt idx="5">
                  <c:v>36</c:v>
                </c:pt>
                <c:pt idx="6">
                  <c:v>49</c:v>
                </c:pt>
                <c:pt idx="7">
                  <c:v>64</c:v>
                </c:pt>
                <c:pt idx="8">
                  <c:v>81</c:v>
                </c:pt>
                <c:pt idx="9">
                  <c:v>100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400" b="0" i="0" u="none" strike="noStrike">
                    <a:solidFill>
                      <a:srgbClr val="0F172A"/>
                    </a:solidFill>
                    <a:latin typeface="+mn-lt"/>
                  </a:defRPr>
                </a:pPr>
                <a:r>
                  <a:rPr sz="1400" b="0" i="0" u="none" strike="noStrike">
                    <a:solidFill>
                      <a:srgbClr val="0F172A"/>
                    </a:solidFill>
                    <a:latin typeface="+mn-lt"/>
                  </a:rPr>
                  <a:t>Số phần tử (n)</a:t>
                </a:r>
              </a:p>
            </c:rich>
          </c:tx>
          <c:layout/>
          <c:overlay val="0"/>
        </c:title>
        <c:numFmt formatCode="General" sourceLinked="1"/>
        <c:majorTickMark val="out"/>
        <c:minorTickMark val="none"/>
        <c:tickLblPos val="low"/>
        <c:spPr>
          <a:ln w="12700" cap="flat">
            <a:solidFill>
              <a:srgbClr val="CBD5E1"/>
            </a:solidFill>
            <a:prstDash val="solid"/>
            <a:round/>
          </a:ln>
        </c:spPr>
        <c:txPr>
          <a:bodyPr/>
          <a:lstStyle/>
          <a:p>
            <a:pPr>
              <a:defRPr sz="1400" b="0" i="0" u="none" strike="noStrike">
                <a:solidFill>
                  <a:srgbClr val="64748B"/>
                </a:solidFill>
                <a:latin typeface="+mn-lt"/>
              </a:defRPr>
            </a:pPr>
            <a:endParaRPr lang="vi-VN"/>
          </a:p>
        </c:txPr>
        <c:crossAx val="2094734552"/>
        <c:crosses val="autoZero"/>
        <c:auto val="1"/>
        <c:lblAlgn val="ctr"/>
        <c:noMultiLvlLbl val="1"/>
      </c:catAx>
      <c:valAx>
        <c:axId val="2094734552"/>
        <c:scaling>
          <c:orientation val="minMax"/>
          <c:max val="100"/>
        </c:scaling>
        <c:delete val="0"/>
        <c:axPos val="l"/>
        <c:majorGridlines>
          <c:spPr>
            <a:ln w="12700" cap="flat">
              <a:solidFill>
                <a:srgbClr val="E2E8F0"/>
              </a:solidFill>
              <a:prstDash val="solid"/>
              <a:round/>
            </a:ln>
          </c:spPr>
        </c:majorGridlines>
        <c:title>
          <c:tx>
            <c:rich>
              <a:bodyPr/>
              <a:lstStyle/>
              <a:p>
                <a:pPr>
                  <a:defRPr sz="1400" b="0" i="0" u="none" strike="noStrike">
                    <a:solidFill>
                      <a:srgbClr val="0F172A"/>
                    </a:solidFill>
                    <a:latin typeface="+mn-lt"/>
                  </a:defRPr>
                </a:pPr>
                <a:r>
                  <a:rPr sz="1400" b="0" i="0" u="none" strike="noStrike">
                    <a:solidFill>
                      <a:srgbClr val="0F172A"/>
                    </a:solidFill>
                    <a:latin typeface="+mn-lt"/>
                  </a:rPr>
                  <a:t>Số bước (steps)</a:t>
                </a:r>
              </a:p>
            </c:rich>
          </c:tx>
          <c:layout/>
          <c:overlay val="0"/>
        </c:title>
        <c:numFmt formatCode="General" sourceLinked="0"/>
        <c:majorTickMark val="out"/>
        <c:minorTickMark val="none"/>
        <c:tickLblPos val="nextTo"/>
        <c:spPr>
          <a:ln w="12700" cap="flat">
            <a:solidFill>
              <a:srgbClr val="CBD5E1"/>
            </a:solidFill>
            <a:prstDash val="solid"/>
            <a:round/>
          </a:ln>
        </c:spPr>
        <c:txPr>
          <a:bodyPr/>
          <a:lstStyle/>
          <a:p>
            <a:pPr>
              <a:defRPr sz="1400" b="0" i="0" u="none" strike="noStrike">
                <a:solidFill>
                  <a:srgbClr val="64748B"/>
                </a:solidFill>
                <a:latin typeface="+mn-lt"/>
              </a:defRPr>
            </a:pPr>
            <a:endParaRPr lang="vi-VN"/>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vi-VN"/>
              <a:t>7/23/19</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vi-VN"/>
              <a:t>‹#›</a:t>
            </a:fld>
            <a:endParaRPr lang="vi-VN"/>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Người mở đầu: Chen Baode. Giới thiệu nhóm 2 và chủ đề: cấu trúc dữ liệu và thuật toán ảnh hưởng thế nào đến tốc độ và bộ nhớ của phần mềm thực tế.</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Bài gồm 5 phần, mỗi thành viên trình bày một phần. Thứ tự: Chen Baode, Hoàng Trọng Tấn, Nguyễn Sơn, Phan Hồng Trọng, Nguyễn Quang Minh.</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Chen Baode trình bày phần 1: thuật toán, cấu trúc dữ liệu là gì và đo hiệu năng bằng cách nào.</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3</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Một chương trình gồm hai thứ: dữ liệu được tổ chức thế nào (cấu trúc dữ liệu) và dữ liệu được xử lý thế nào (thuật toán). Hai lựa chọn này quyết định hiệu năng: chương trình chạy mất bao lâu và tốn bao nhiêu bộ nhớ.</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4</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Thuật toán là cách giải bài toán theo từng bước: nhận đầu vào, xử lý, trả kết quả. Ví dụ trong sách: tìm số lớn nhất trong 12, 8, 13, 9, 11. Gán Largest bằng số đầu tiên, sau đó so sánh lần lượt; gặp 13 lớn hơn thì cập nhật. Kết quả là 13. Danh sách có n số thì phải so sánh khoảng n lần.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5</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Mọi thuật toán chỉ cần ba cấu trúc: tuần tự, quyết định và lặp. Phần tốn thời gian nhất thường là vòng lặp: dữ liệu càng nhiều phần tử thì vòng lặp chạy càng nhiều lần.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6</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Cấu trúc dữ liệu là cách sắp xếp dữ liệu trong bộ nhớ. Ba cấu trúc cơ bản trong sách: mảng (các phần tử cùng kiểu, gọi bằng chỉ số), bản ghi (gom nhiều trường khác kiểu của một đối tượng, ví dụ một sinh viên), danh sách liên kết (mỗi nút giữ dữ liệu và địa chỉ của nút kế tiếp).</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7</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Để so sánh thuật toán, ta đếm số bước cần làm khi dữ liệu có n phần tử, gọi là độ phức tạp thời gian (time complexity), ký hiệu O(...). Trên biểu đồ: O(1) gần như không đổi, O(log n) tăng rất chậm, O(n) tăng đều, O(n²) tăng vọt. Các phần sau sẽ lần lượt gặp từng loại này.</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8</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Hoàng Trọng Tấn trình bày phần 2: hai thuật toán tìm kiếm trong sách và sự khác biệt về tốc độ.</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9</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Tìm kiếm là tìm vị trí của một giá trị trong danh sách. Sách giới thiệu hai cách: tìm kiếm tuần tự dùng được với mọi danh sách; tìm kiếm nhị phân nhanh hơn nhiều nhưng chỉ dùng được khi danh sách đã được sắp xếp.</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10</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Ví dụ trong sách: tìm 98 trong danh sách 10, 45, 8, 2, 98, 33, 11. Thuật toán so sánh lần lượt từ đầu: 10, 45, 8, 2 đều sai, đến phần tử thứ 5 thì đúng. Danh sách n phần tử thì tối đa n lần so sánh, trung bình (n+1)/2 lần. Thời gian tăng tuyến tính theo n, ký hiệu O(n).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11</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Ví dụ trong sách: tìm 14 trong 12 số đã sắp xếp. Bước 1 so sánh với phần tử giữa là 8; 14 lớn hơn 8 nên bỏ toàn bộ nửa trái. Bước 2 phần tử giữa của nửa còn lại là 14, tìm thấy. Chỉ mất 2 lần so sánh, trong khi tìm tuần tự mất 9 lần. Mỗi bước loại một nửa nên số bước chỉ khoảng log2 của 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12</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Khi dữ liệu nhỏ, hai cách gần như như nhau. Nhưng với 1 tỷ phần tử, tìm tuần tự có thể phải so sánh 1 tỷ lần, còn tìm nhị phân chỉ cần khoảng 30 lần. Đây là lý do danh bạ, từ điển và cơ sở dữ liệu đều giữ dữ liệu có thứ tự để tìm nhanh.</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13</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Nguyễn Sơn trình bày phần 3: vì sao cần sắp xếp, hai thuật toán sắp xếp trong sách và so sánh tốc độ.</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14</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Sách đưa ví dụ: tìm số điện thoại trong một danh bạ không có thứ tự thì phải đọc từng dòng, có thể mất hàng giờ. Khi danh bạ đã sắp theo tên, ta tìm rất nhanh và dùng được tìm kiếm nhị phân. Vì vậy sắp xếp là một trong những thao tác dùng nhiều nhất.</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15</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Ví dụ trong sách với danh sách 23, 78, 45, 8, 32, 56. Bức tường chia danh sách thành phần đã xếp (bên trái) và chưa xếp. Mỗi lượt: tìm số nhỏ nhất ở phần chưa xếp, đổi chỗ lên đầu phần chưa xếp, rồi dời bức tường sang phải. Lượt 1 chọn 8, lượt 2 chọn 23, và cứ thế. Mỗi lượt phải quét hết phần chưa xếp, nên tổng số lần so sánh khoảng n²/2.</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16</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Cùng danh sách 23, 78, 45, 8, 32, 56. Bubble sort so sánh từng cặp kề nhau từ cuối danh sách lên và đổi chỗ khi sai thứ tự, nên số nhỏ nhất (8) nổi dần lên đầu. Sau mỗi lượt, bức tường dịch sang phải một ô. Giống sắp xếp chọn, số lần so sánh cũng khoảng n²/2.</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17</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Ba thuật toán đơn giản (chọn, nổi bọt, chèn) cần khoảng n²/2 phép so sánh. Với 1 triệu phần tử là khoảng 500 tỷ phép, máy làm 1 tỷ phép mỗi giây vẫn mất khoảng 8 phút. Quick sort và merge sort chỉ cần khoảng n log n, tức khoảng 20 triệu phép, xong trong khoảng 0,02 giây. Cùng một máy, cùng dữ liệu, chỉ khác thuật toán.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18</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Phan Hồng Trọng trình bày phần 4: mảng, danh sách liên kết, ngăn xếp và hàng đợi, mỗi cấu trúc mạnh ở thao tác nào.</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19</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Mảng lưu các phần tử liền nhau, nên biết chỉ số là tính ra ngay vị trí: scores[4] lấy được trong 1 bước. Nhưng muốn chèn 80 vào vị trí 2 thì phải dời tất cả phần tử phía sau sang phải một ô (sách, hình 9.5). Mảng càng lớn, chèn/xóa ở giữa càng chậm.</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20</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Mỗi nút gồm phần dữ liệu và phần liên kết trỏ tới nút sau; biến list trỏ tới nút đầu, nút cuối trỏ null. Muốn chèn 30 sau 25, chỉ cần cho 25 trỏ tới 30 và 30 trỏ tới 37, không phải dời phần tử nào. Nhưng các nút không có chỉ số nên muốn tìm phải đi lần lượt từ đầu; sách nêu rõ danh sách liên kết chỉ tìm kiếm tuần tự được.</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21</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Tóm tắt: mảng mạnh khi cần truy cập theo vị trí và tìm kiếm nhị phân; danh sách liên kết mạnh khi chèn/xóa nhiều. Ngoài ra, mảng nằm liền kề trong bộ nhớ nên CPU nạp vào bộ nhớ đệm (cache, chương 1) hiệu quả hơn, đọc nhanh hơn. Không có cấu trúc nào tốt nhất cho mọi việc.</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22</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Ngăn xếp chỉ thêm và lấy ở đỉnh: đưa vào 5, 10, 15, 20 thì lấy ra 20, 15, 10, 5. Ứng dụng: nút Undo, nút Back của trình duyệt. Hàng đợi thêm ở cuối, lấy ở đầu, ai vào trước được phục vụ trước. Ứng dụng: hàng đợi máy in, hệ điều hành xếp các tiến trình chờ CPU. Các thao tác này chỉ tốn 1 bước nên rất nhanh.</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23</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Nguyễn Quang Minh trình bày phần 5: cây nhị phân tìm kiếm, đồ thị, băm, tổng kết và kết luận.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24</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Cây nhị phân tìm kiếm: mọi nút bên trái nhỏ hơn gốc, mọi nút bên phải lớn hơn gốc (ví dụ trong sách với gốc 17). Tìm 14: 14 nhỏ hơn 17 nên sang trái, 14 lớn hơn 6 nên sang phải, gặp 14 sau 3 bước. Mỗi bước bỏ đi một nhánh nên giống tìm kiếm nhị phân, nhưng chèn/xóa không phải dời phần tử như mảng. Cây được dùng cho thư mục và chỉ mục cơ sở dữ liệu.</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25</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Đồ thị gồm các đỉnh nối với nhau bằng các cạnh; khác với cây, một đỉnh có thể nối với nhiều đỉnh. Sách dùng đồ thị có trọng số để mô hình mạng giao thông: trọng số là khoảng cách. Đường ngắn nhất từ A đến F ở đây là A–C–B–D–F với tổng 11, ngắn hơn đường A–B–D–F (12) dù đi qua nhiều đỉnh hơn. Bản đồ, GPS, mạng xã hội và định tuyến mạng đều dùng đồ thị.</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26</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Chương cấu trúc tệp so sánh ba cách truy cập bản ghi: tệp tuần tự phải đọc từ đầu; tệp chỉ mục tra bảng chỉ mục để lấy địa chỉ; tệp băm dùng một hàm toán học tính thẳng ra địa chỉ. Ví dụ trong sách: khóa 121267, chia lấy dư cho 307 rồi cộng 1, được địa chỉ 3, đọc ngay bản ghi. Khi hai khóa ra cùng địa chỉ (va chạm), có thể nối chúng bằng danh sách liên kết. Tra tài khoản ngân hàng, đăng nhập và bộ nhớ đệm đều dựa trên ý tưởng này.</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27</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Bảng tổng kết các ví dụ đã trình bày. Hai dòng cuối cho thấy mảng và danh sách liên kết đổi vai trò cho nhau: mỗi cấu trúc nhanh ở một thao tác và chậm ở thao tác khác.</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28</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Ba điều rút ra: thứ nhất, dữ liệu càng lớn thì lựa chọn thuật toán càng quan trọng. Thứ hai, mỗi cấu trúc dữ liệu mạnh ở một số thao tác, cần chọn theo thao tác dùng nhiều nhất. Thứ ba, viết chương trình nhanh không chỉ là viết đúng cú pháp mà là chọn đúng cấu trúc dữ liệu và thuật toán.</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29</a:t>
            </a:fld>
            <a:endParaRPr lang="vi-VN"/>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Cả nhóm cùng nhận câu hỏi.</a:t>
            </a:r>
            <a:endParaRPr lang="vi-VN" dirty="0"/>
          </a:p>
        </p:txBody>
      </p:sp>
      <p:sp>
        <p:nvSpPr>
          <p:cNvPr id="4" name="Slide Number Placeholder 3"/>
          <p:cNvSpPr>
            <a:spLocks noGrp="1"/>
          </p:cNvSpPr>
          <p:nvPr>
            <p:ph type="sldNum" sz="quarter" idx="10"/>
          </p:nvPr>
        </p:nvSpPr>
        <p:spPr/>
        <p:txBody>
          <a:bodyPr/>
          <a:lstStyle/>
          <a:p>
            <a:fld id="{F7021451-1387-4CA6-816F-3879F97B5CBC}" type="slidenum">
              <a:rPr lang="vi-VN"/>
              <a:t>30</a:t>
            </a:fld>
            <a:endParaRPr lang="vi-VN"/>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051560"/>
            <a:ext cx="7680960" cy="1920240"/>
          </a:xfrm>
          <a:prstGeom prst="rect">
            <a:avLst/>
          </a:prstGeom>
          <a:noFill/>
          <a:ln/>
        </p:spPr>
        <p:txBody>
          <a:bodyPr wrap="square" rtlCol="0"/>
          <a:lstStyle>
            <a:lvl1pPr algn="l" indent="0" marL="0">
              <a:buNone/>
              <a:defRPr lang="vi-VN" sz="3800" b="1" dirty="0">
                <a:solidFill>
                  <a:schemeClr val="tx1"/>
                </a:solidFill>
              </a:defRPr>
            </a:lvl1pPr>
          </a:lstStyle>
          <a:p>
            <a:pPr algn="l" indent="0" marL="0">
              <a:buNone/>
            </a:pPr>
            <a:endParaRPr lang="vi-VN" sz="3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926080"/>
            <a:ext cx="7863840" cy="914400"/>
          </a:xfrm>
          <a:prstGeom prst="rect">
            <a:avLst/>
          </a:prstGeom>
          <a:noFill/>
          <a:ln/>
        </p:spPr>
        <p:txBody>
          <a:bodyPr wrap="square" rtlCol="0"/>
          <a:lstStyle>
            <a:lvl1pPr algn="l" indent="0" marL="0">
              <a:buNone/>
              <a:defRPr lang="vi-VN" sz="4000" b="1" dirty="0">
                <a:solidFill>
                  <a:schemeClr val="tx1"/>
                </a:solidFill>
              </a:defRPr>
            </a:lvl1pPr>
          </a:lstStyle>
          <a:p>
            <a:pPr algn="l" indent="0" marL="0">
              <a:buNone/>
            </a:pPr>
            <a:endParaRPr lang="vi-VN"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12648" y="2331720"/>
            <a:ext cx="10972800" cy="914400"/>
          </a:xfrm>
          <a:prstGeom prst="rect">
            <a:avLst/>
          </a:prstGeom>
          <a:noFill/>
          <a:ln/>
        </p:spPr>
        <p:txBody>
          <a:bodyPr wrap="square" rtlCol="0"/>
          <a:lstStyle>
            <a:lvl1pPr algn="ctr" indent="0" marL="0">
              <a:buNone/>
              <a:defRPr lang="vi-VN" sz="4400" b="1" dirty="0">
                <a:solidFill>
                  <a:schemeClr val="tx1"/>
                </a:solidFill>
              </a:defRPr>
            </a:lvl1pPr>
          </a:lstStyle>
          <a:p>
            <a:pPr algn="ctr" indent="0" marL="0">
              <a:buNone/>
            </a:pPr>
            <a:endParaRPr lang="vi-VN" sz="4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0">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1005</a:t>
            </a:fld>
            <a:endParaRPr lang="vi-V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_1">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10287000" y="-1325880"/>
            <a:ext cx="2834640" cy="2834640"/>
          </a:xfrm>
          <a:prstGeom prst="ellipse">
            <a:avLst/>
          </a:prstGeom>
          <a:solidFill>
            <a:srgbClr val="FFF3E8"/>
          </a:solidFill>
          <a:ln/>
        </p:spPr>
        <p:txBody>
          <a:bodyPr wrap="square" rtlCol="0" anchor="ctr"/>
          <a:lstStyle/>
          <a:p>
            <a:pPr indent="0" marL="0">
              <a:buNone/>
            </a:pPr>
            <a:endParaRPr lang="vi-VN" dirty="0"/>
          </a:p>
        </p:txBody>
      </p:sp>
      <p:sp>
        <p:nvSpPr>
          <p:cNvPr id="3" name="Text 1"/>
          <p:cNvSpPr/>
          <p:nvPr>
            <p:ph idx="101"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4" name="Text 1"/>
          <p:cNvSpPr/>
          <p:nvPr/>
        </p:nvSpPr>
        <p:spPr>
          <a:xfrm>
            <a:off x="11155680" y="457200"/>
            <a:ext cx="502920" cy="502920"/>
          </a:xfrm>
          <a:prstGeom prst="ellipse">
            <a:avLst/>
          </a:prstGeom>
          <a:solidFill>
            <a:schemeClr val="accent1"/>
          </a:solidFill>
          <a:ln/>
        </p:spPr>
        <p:txBody>
          <a:bodyPr wrap="square" lIns="0" tIns="0" rIns="0" bIns="0" rtlCol="0" anchor="ctr"/>
          <a:lstStyle/>
          <a:p>
            <a:pPr algn="ctr" indent="0" marL="0">
              <a:buNone/>
            </a:pPr>
            <a:r>
              <a:rPr lang="vi-VN" sz="2000" b="1" dirty="0">
                <a:solidFill>
                  <a:schemeClr val="bg1"/>
                </a:solidFill>
              </a:rPr>
              <a:t>1</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1006</a:t>
            </a:fld>
            <a:endParaRPr lang="vi-V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_2">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10287000" y="-1325880"/>
            <a:ext cx="2834640" cy="2834640"/>
          </a:xfrm>
          <a:prstGeom prst="ellipse">
            <a:avLst/>
          </a:prstGeom>
          <a:solidFill>
            <a:srgbClr val="E6F7FA"/>
          </a:solidFill>
          <a:ln/>
        </p:spPr>
        <p:txBody>
          <a:bodyPr wrap="square" rtlCol="0" anchor="ctr"/>
          <a:lstStyle/>
          <a:p>
            <a:pPr indent="0" marL="0">
              <a:buNone/>
            </a:pPr>
            <a:endParaRPr lang="vi-VN" dirty="0"/>
          </a:p>
        </p:txBody>
      </p:sp>
      <p:sp>
        <p:nvSpPr>
          <p:cNvPr id="3" name="Text 1"/>
          <p:cNvSpPr/>
          <p:nvPr>
            <p:ph idx="101"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4" name="Text 1"/>
          <p:cNvSpPr/>
          <p:nvPr/>
        </p:nvSpPr>
        <p:spPr>
          <a:xfrm>
            <a:off x="11155680" y="457200"/>
            <a:ext cx="502920" cy="502920"/>
          </a:xfrm>
          <a:prstGeom prst="ellipse">
            <a:avLst/>
          </a:prstGeom>
          <a:solidFill>
            <a:schemeClr val="accent2"/>
          </a:solidFill>
          <a:ln/>
        </p:spPr>
        <p:txBody>
          <a:bodyPr wrap="square" lIns="0" tIns="0" rIns="0" bIns="0" rtlCol="0" anchor="ctr"/>
          <a:lstStyle/>
          <a:p>
            <a:pPr algn="ctr" indent="0" marL="0">
              <a:buNone/>
            </a:pPr>
            <a:r>
              <a:rPr lang="vi-VN" sz="2000" b="1" dirty="0">
                <a:solidFill>
                  <a:schemeClr val="bg1"/>
                </a:solidFill>
              </a:rPr>
              <a:t>2</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1007</a:t>
            </a:fld>
            <a:endParaRPr lang="vi-V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_3">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10287000" y="-1325880"/>
            <a:ext cx="2834640" cy="2834640"/>
          </a:xfrm>
          <a:prstGeom prst="ellipse">
            <a:avLst/>
          </a:prstGeom>
          <a:solidFill>
            <a:srgbClr val="EAF1FE"/>
          </a:solidFill>
          <a:ln/>
        </p:spPr>
        <p:txBody>
          <a:bodyPr wrap="square" rtlCol="0" anchor="ctr"/>
          <a:lstStyle/>
          <a:p>
            <a:pPr indent="0" marL="0">
              <a:buNone/>
            </a:pPr>
            <a:endParaRPr lang="vi-VN" dirty="0"/>
          </a:p>
        </p:txBody>
      </p:sp>
      <p:sp>
        <p:nvSpPr>
          <p:cNvPr id="3" name="Text 1"/>
          <p:cNvSpPr/>
          <p:nvPr>
            <p:ph idx="101"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4" name="Text 1"/>
          <p:cNvSpPr/>
          <p:nvPr/>
        </p:nvSpPr>
        <p:spPr>
          <a:xfrm>
            <a:off x="11155680" y="457200"/>
            <a:ext cx="502920" cy="502920"/>
          </a:xfrm>
          <a:prstGeom prst="ellipse">
            <a:avLst/>
          </a:prstGeom>
          <a:solidFill>
            <a:schemeClr val="accent3"/>
          </a:solidFill>
          <a:ln/>
        </p:spPr>
        <p:txBody>
          <a:bodyPr wrap="square" lIns="0" tIns="0" rIns="0" bIns="0" rtlCol="0" anchor="ctr"/>
          <a:lstStyle/>
          <a:p>
            <a:pPr algn="ctr" indent="0" marL="0">
              <a:buNone/>
            </a:pPr>
            <a:r>
              <a:rPr lang="vi-VN" sz="2000" b="1" dirty="0">
                <a:solidFill>
                  <a:schemeClr val="bg1"/>
                </a:solidFill>
              </a:rPr>
              <a:t>3</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1008</a:t>
            </a:fld>
            <a:endParaRPr lang="vi-V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_4">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10287000" y="-1325880"/>
            <a:ext cx="2834640" cy="2834640"/>
          </a:xfrm>
          <a:prstGeom prst="ellipse">
            <a:avLst/>
          </a:prstGeom>
          <a:solidFill>
            <a:srgbClr val="FCEDF5"/>
          </a:solidFill>
          <a:ln/>
        </p:spPr>
        <p:txBody>
          <a:bodyPr wrap="square" rtlCol="0" anchor="ctr"/>
          <a:lstStyle/>
          <a:p>
            <a:pPr indent="0" marL="0">
              <a:buNone/>
            </a:pPr>
            <a:endParaRPr lang="vi-VN" dirty="0"/>
          </a:p>
        </p:txBody>
      </p:sp>
      <p:sp>
        <p:nvSpPr>
          <p:cNvPr id="3" name="Text 1"/>
          <p:cNvSpPr/>
          <p:nvPr>
            <p:ph idx="101"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4" name="Text 1"/>
          <p:cNvSpPr/>
          <p:nvPr/>
        </p:nvSpPr>
        <p:spPr>
          <a:xfrm>
            <a:off x="11155680" y="457200"/>
            <a:ext cx="502920" cy="502920"/>
          </a:xfrm>
          <a:prstGeom prst="ellipse">
            <a:avLst/>
          </a:prstGeom>
          <a:solidFill>
            <a:schemeClr val="accent4"/>
          </a:solidFill>
          <a:ln/>
        </p:spPr>
        <p:txBody>
          <a:bodyPr wrap="square" lIns="0" tIns="0" rIns="0" bIns="0" rtlCol="0" anchor="ctr"/>
          <a:lstStyle/>
          <a:p>
            <a:pPr algn="ctr" indent="0" marL="0">
              <a:buNone/>
            </a:pPr>
            <a:r>
              <a:rPr lang="vi-VN" sz="2000" b="1" dirty="0">
                <a:solidFill>
                  <a:schemeClr val="bg1"/>
                </a:solidFill>
              </a:rPr>
              <a:t>4</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1009</a:t>
            </a:fld>
            <a:endParaRPr lang="vi-V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_5">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10287000" y="-1325880"/>
            <a:ext cx="2834640" cy="2834640"/>
          </a:xfrm>
          <a:prstGeom prst="ellipse">
            <a:avLst/>
          </a:prstGeom>
          <a:solidFill>
            <a:srgbClr val="F2EDFE"/>
          </a:solidFill>
          <a:ln/>
        </p:spPr>
        <p:txBody>
          <a:bodyPr wrap="square" rtlCol="0" anchor="ctr"/>
          <a:lstStyle/>
          <a:p>
            <a:pPr indent="0" marL="0">
              <a:buNone/>
            </a:pPr>
            <a:endParaRPr lang="vi-VN" dirty="0"/>
          </a:p>
        </p:txBody>
      </p:sp>
      <p:sp>
        <p:nvSpPr>
          <p:cNvPr id="3" name="Text 1"/>
          <p:cNvSpPr/>
          <p:nvPr>
            <p:ph idx="101" type="title" hasCustomPrompt="1"/>
          </p:nvPr>
        </p:nvSpPr>
        <p:spPr>
          <a:xfrm>
            <a:off x="612648" y="320040"/>
            <a:ext cx="9235440" cy="777240"/>
          </a:xfrm>
          <a:prstGeom prst="rect">
            <a:avLst/>
          </a:prstGeom>
          <a:noFill/>
          <a:ln/>
        </p:spPr>
        <p:txBody>
          <a:bodyPr wrap="square" rtlCol="0"/>
          <a:lstStyle>
            <a:lvl1pPr algn="l" indent="0" marL="0">
              <a:buNone/>
              <a:defRPr lang="vi-VN" sz="3000" b="1" dirty="0">
                <a:solidFill>
                  <a:schemeClr val="tx1"/>
                </a:solidFill>
              </a:defRPr>
            </a:lvl1pPr>
          </a:lstStyle>
          <a:p>
            <a:pPr algn="l" indent="0" marL="0">
              <a:buNone/>
            </a:pPr>
            <a:endParaRPr lang="vi-VN" sz="3000" dirty="0"/>
          </a:p>
        </p:txBody>
      </p:sp>
      <p:sp>
        <p:nvSpPr>
          <p:cNvPr id="4" name="Text 1"/>
          <p:cNvSpPr/>
          <p:nvPr/>
        </p:nvSpPr>
        <p:spPr>
          <a:xfrm>
            <a:off x="11155680" y="457200"/>
            <a:ext cx="502920" cy="50292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5</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1010</a:t>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null</a:t>
            </a:fld>
            <a:endParaRPr lang="vi-V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slideLayout" Target="../slideLayouts/slideLayout5.xml"/><Relationship Id="rId1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6.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6.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6.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image" Target="../media/image-8-5.png"/><Relationship Id="rId7" Type="http://schemas.openxmlformats.org/officeDocument/2006/relationships/slideLayout" Target="../slideLayouts/slideLayout6.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7.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7.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7.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7.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8.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8.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3.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9.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9.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slideLayout" Target="../slideLayouts/slideLayout9.xml"/><Relationship Id="rId1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9.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3.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10.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slideLayout" Target="../slideLayouts/slideLayout10.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0.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10.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0.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4.xml"/><Relationship Id="rId4"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o_blob1"/>
          <p:cNvSpPr/>
          <p:nvPr/>
        </p:nvSpPr>
        <p:spPr>
          <a:xfrm>
            <a:off x="8503920" y="-1188720"/>
            <a:ext cx="4937760" cy="4937760"/>
          </a:xfrm>
          <a:prstGeom prst="ellipse">
            <a:avLst/>
          </a:prstGeom>
          <a:solidFill>
            <a:srgbClr val="FFF3E8"/>
          </a:solidFill>
          <a:ln/>
        </p:spPr>
      </p:sp>
      <p:sp>
        <p:nvSpPr>
          <p:cNvPr id="3" name="o_blob2"/>
          <p:cNvSpPr/>
          <p:nvPr/>
        </p:nvSpPr>
        <p:spPr>
          <a:xfrm>
            <a:off x="11155680" y="5394960"/>
            <a:ext cx="2011680" cy="2011680"/>
          </a:xfrm>
          <a:prstGeom prst="ellipse">
            <a:avLst/>
          </a:prstGeom>
          <a:solidFill>
            <a:srgbClr val="EAF1FE"/>
          </a:solidFill>
          <a:ln/>
        </p:spPr>
      </p:sp>
      <p:pic>
        <p:nvPicPr>
          <p:cNvPr id="4" name="a1af_emo3" descr="preencoded.png">    </p:cNvPr>
          <p:cNvPicPr>
            <a:picLocks noChangeAspect="1"/>
          </p:cNvPicPr>
          <p:nvPr/>
        </p:nvPicPr>
        <p:blipFill>
          <a:blip r:embed="rId1"/>
          <a:stretch>
            <a:fillRect/>
          </a:stretch>
        </p:blipFill>
        <p:spPr>
          <a:xfrm>
            <a:off x="8915149" y="822960"/>
            <a:ext cx="2286000" cy="2286000"/>
          </a:xfrm>
          <a:prstGeom prst="rect">
            <a:avLst/>
          </a:prstGeom>
        </p:spPr>
      </p:pic>
      <p:sp>
        <p:nvSpPr>
          <p:cNvPr id="5" name="o_txt4"/>
          <p:cNvSpPr txBox="1"/>
          <p:nvPr/>
        </p:nvSpPr>
        <p:spPr>
          <a:xfrm>
            <a:off x="731502" y="502920"/>
            <a:ext cx="7315017" cy="411480"/>
          </a:xfrm>
          <a:prstGeom prst="rect">
            <a:avLst/>
          </a:prstGeom>
          <a:noFill/>
          <a:ln/>
        </p:spPr>
        <p:txBody>
          <a:bodyPr wrap="square" lIns="0" tIns="0" rIns="0" bIns="0" rtlCol="0" anchor="t"/>
          <a:lstStyle/>
          <a:p>
            <a:pPr indent="0" marL="0">
              <a:buNone/>
            </a:pPr>
            <a:r>
              <a:rPr lang="vi-VN" sz="2000" b="1" dirty="0">
                <a:solidFill>
                  <a:schemeClr val="accent1"/>
                </a:solidFill>
              </a:rPr>
              <a:t>CSI106 · Nhóm 2</a:t>
            </a:r>
            <a:endParaRPr lang="vi-VN" sz="2000" dirty="0"/>
          </a:p>
        </p:txBody>
      </p:sp>
      <p:sp>
        <p:nvSpPr>
          <p:cNvPr id="6" name="Text 0"/>
          <p:cNvSpPr/>
          <p:nvPr>
            <p:ph idx="100" type="title" hasCustomPrompt="1"/>
          </p:nvPr>
        </p:nvSpPr>
        <p:spPr>
          <a:xfrm>
            <a:off x="731520" y="1051560"/>
            <a:ext cx="7680960" cy="1920240"/>
          </a:xfrm>
          <a:prstGeom prst="rect">
            <a:avLst/>
          </a:prstGeom>
          <a:noFill/>
          <a:ln/>
        </p:spPr>
        <p:txBody>
          <a:bodyPr wrap="square" lIns="0" tIns="0" rIns="0" bIns="0" rtlCol="0" anchor="t"/>
          <a:lstStyle/>
          <a:p>
            <a:pPr algn="l" indent="0" marL="0">
              <a:buNone/>
            </a:pPr>
            <a:r>
              <a:rPr lang="vi-VN" sz="3800" b="1" dirty="0">
                <a:solidFill>
                  <a:schemeClr val="tx1"/>
                </a:solidFill>
              </a:rPr>
              <a:t>Cấu trúc dữ liệu và thuật toán ảnh hưởng thế nào đến hiệu năng phần mềm?</a:t>
            </a:r>
            <a:endParaRPr lang="vi-VN" sz="3800" dirty="0"/>
          </a:p>
        </p:txBody>
      </p:sp>
      <p:sp>
        <p:nvSpPr>
          <p:cNvPr id="7" name="o_txt5"/>
          <p:cNvSpPr txBox="1"/>
          <p:nvPr/>
        </p:nvSpPr>
        <p:spPr>
          <a:xfrm>
            <a:off x="731502" y="3063240"/>
            <a:ext cx="8046519" cy="640080"/>
          </a:xfrm>
          <a:prstGeom prst="rect">
            <a:avLst/>
          </a:prstGeom>
          <a:noFill/>
          <a:ln/>
        </p:spPr>
        <p:txBody>
          <a:bodyPr wrap="square" lIns="0" tIns="0" rIns="0" bIns="0" rtlCol="0" anchor="t"/>
          <a:lstStyle/>
          <a:p>
            <a:pPr indent="0" marL="0">
              <a:buNone/>
            </a:pPr>
            <a:r>
              <a:rPr lang="vi-VN" sz="1800" dirty="0">
                <a:solidFill>
                  <a:schemeClr val="tx2"/>
                </a:solidFill>
              </a:rPr>
              <a:t>How Data Structures and Algorithms Affect Real-World Software Performance</a:t>
            </a:r>
            <a:endParaRPr lang="vi-VN" sz="1800" dirty="0"/>
          </a:p>
        </p:txBody>
      </p:sp>
      <p:sp>
        <p:nvSpPr>
          <p:cNvPr id="8" name="o_box6"/>
          <p:cNvSpPr/>
          <p:nvPr/>
        </p:nvSpPr>
        <p:spPr>
          <a:xfrm>
            <a:off x="731502"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a:t>
            </a:r>
            <a:endParaRPr lang="vi-VN" sz="2000" dirty="0"/>
          </a:p>
        </p:txBody>
      </p:sp>
      <p:sp>
        <p:nvSpPr>
          <p:cNvPr id="9" name="o_box7"/>
          <p:cNvSpPr/>
          <p:nvPr/>
        </p:nvSpPr>
        <p:spPr>
          <a:xfrm>
            <a:off x="1627591"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a:t>
            </a:r>
            <a:endParaRPr lang="vi-VN" sz="2000" dirty="0"/>
          </a:p>
        </p:txBody>
      </p:sp>
      <p:sp>
        <p:nvSpPr>
          <p:cNvPr id="10" name="o_box8"/>
          <p:cNvSpPr/>
          <p:nvPr/>
        </p:nvSpPr>
        <p:spPr>
          <a:xfrm>
            <a:off x="2523681"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a:t>
            </a:r>
            <a:endParaRPr lang="vi-VN" sz="2000" dirty="0"/>
          </a:p>
        </p:txBody>
      </p:sp>
      <p:sp>
        <p:nvSpPr>
          <p:cNvPr id="11" name="o_box9"/>
          <p:cNvSpPr/>
          <p:nvPr/>
        </p:nvSpPr>
        <p:spPr>
          <a:xfrm>
            <a:off x="3419771"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6</a:t>
            </a:r>
            <a:endParaRPr lang="vi-VN" sz="2000" dirty="0"/>
          </a:p>
        </p:txBody>
      </p:sp>
      <p:sp>
        <p:nvSpPr>
          <p:cNvPr id="12" name="o_box10"/>
          <p:cNvSpPr/>
          <p:nvPr/>
        </p:nvSpPr>
        <p:spPr>
          <a:xfrm>
            <a:off x="4315860"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a:t>
            </a:r>
            <a:endParaRPr lang="vi-VN" sz="2000" dirty="0"/>
          </a:p>
        </p:txBody>
      </p:sp>
      <p:sp>
        <p:nvSpPr>
          <p:cNvPr id="13" name="o_box11"/>
          <p:cNvSpPr/>
          <p:nvPr/>
        </p:nvSpPr>
        <p:spPr>
          <a:xfrm>
            <a:off x="5211950"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4" name="o_box12"/>
          <p:cNvSpPr/>
          <p:nvPr/>
        </p:nvSpPr>
        <p:spPr>
          <a:xfrm>
            <a:off x="6108039"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a:t>
            </a:r>
            <a:endParaRPr lang="vi-VN" sz="2000" dirty="0"/>
          </a:p>
        </p:txBody>
      </p:sp>
      <p:sp>
        <p:nvSpPr>
          <p:cNvPr id="15" name="o_box13"/>
          <p:cNvSpPr/>
          <p:nvPr/>
        </p:nvSpPr>
        <p:spPr>
          <a:xfrm>
            <a:off x="7004129"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11</a:t>
            </a:r>
            <a:endParaRPr lang="vi-VN" sz="2000" dirty="0"/>
          </a:p>
        </p:txBody>
      </p:sp>
      <p:sp>
        <p:nvSpPr>
          <p:cNvPr id="16" name="o_box14"/>
          <p:cNvSpPr/>
          <p:nvPr/>
        </p:nvSpPr>
        <p:spPr>
          <a:xfrm>
            <a:off x="7900218" y="3977640"/>
            <a:ext cx="829035" cy="566928"/>
          </a:xfrm>
          <a:prstGeom prst="roundRect">
            <a:avLst>
              <a:gd name="adj" fmla="val 22581"/>
            </a:avLst>
          </a:prstGeom>
          <a:solidFill>
            <a:schemeClr val="accent1"/>
          </a:solidFill>
          <a:ln/>
        </p:spPr>
        <p:txBody>
          <a:bodyPr wrap="square" lIns="0" tIns="0" rIns="0" bIns="0" rtlCol="0" anchor="ctr"/>
          <a:lstStyle/>
          <a:p>
            <a:pPr algn="ctr" indent="0" marL="0">
              <a:buNone/>
            </a:pPr>
            <a:r>
              <a:rPr lang="vi-VN" sz="2000" b="1" dirty="0">
                <a:solidFill>
                  <a:schemeClr val="bg1"/>
                </a:solidFill>
              </a:rPr>
              <a:t>14</a:t>
            </a:r>
            <a:endParaRPr lang="vi-VN" sz="2000" dirty="0"/>
          </a:p>
        </p:txBody>
      </p:sp>
      <p:sp>
        <p:nvSpPr>
          <p:cNvPr id="17" name="o_box15"/>
          <p:cNvSpPr/>
          <p:nvPr/>
        </p:nvSpPr>
        <p:spPr>
          <a:xfrm>
            <a:off x="8796308"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15</a:t>
            </a:r>
            <a:endParaRPr lang="vi-VN" sz="2000" dirty="0"/>
          </a:p>
        </p:txBody>
      </p:sp>
      <p:sp>
        <p:nvSpPr>
          <p:cNvPr id="18" name="o_box16"/>
          <p:cNvSpPr/>
          <p:nvPr/>
        </p:nvSpPr>
        <p:spPr>
          <a:xfrm>
            <a:off x="9692398"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19</a:t>
            </a:r>
            <a:endParaRPr lang="vi-VN" sz="2000" dirty="0"/>
          </a:p>
        </p:txBody>
      </p:sp>
      <p:sp>
        <p:nvSpPr>
          <p:cNvPr id="19" name="o_box17"/>
          <p:cNvSpPr/>
          <p:nvPr/>
        </p:nvSpPr>
        <p:spPr>
          <a:xfrm>
            <a:off x="10588487" y="3977640"/>
            <a:ext cx="829035" cy="566928"/>
          </a:xfrm>
          <a:prstGeom prst="roundRect">
            <a:avLst>
              <a:gd name="adj" fmla="val 22581"/>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27</a:t>
            </a:r>
            <a:endParaRPr lang="vi-VN" sz="2000" dirty="0"/>
          </a:p>
        </p:txBody>
      </p:sp>
      <p:pic>
        <p:nvPicPr>
          <p:cNvPr id="20" name="o_emo18" descr="preencoded.png">    </p:cNvPr>
          <p:cNvPicPr>
            <a:picLocks noChangeAspect="1"/>
          </p:cNvPicPr>
          <p:nvPr/>
        </p:nvPicPr>
        <p:blipFill>
          <a:blip r:embed="rId2"/>
          <a:stretch>
            <a:fillRect/>
          </a:stretch>
        </p:blipFill>
        <p:spPr>
          <a:xfrm>
            <a:off x="8086136" y="3456432"/>
            <a:ext cx="457200" cy="457200"/>
          </a:xfrm>
          <a:prstGeom prst="rect">
            <a:avLst/>
          </a:prstGeom>
        </p:spPr>
      </p:pic>
      <p:sp>
        <p:nvSpPr>
          <p:cNvPr id="21" name="o_circ19"/>
          <p:cNvSpPr/>
          <p:nvPr/>
        </p:nvSpPr>
        <p:spPr>
          <a:xfrm>
            <a:off x="795503" y="5074920"/>
            <a:ext cx="384048" cy="384048"/>
          </a:xfrm>
          <a:prstGeom prst="ellipse">
            <a:avLst/>
          </a:prstGeom>
          <a:solidFill>
            <a:schemeClr val="accent1"/>
          </a:solidFill>
          <a:ln/>
        </p:spPr>
        <p:txBody>
          <a:bodyPr wrap="square" lIns="0" tIns="0" rIns="0" bIns="0" rtlCol="0" anchor="ctr"/>
          <a:lstStyle/>
          <a:p>
            <a:pPr algn="ctr" indent="0" marL="0">
              <a:buNone/>
            </a:pPr>
            <a:r>
              <a:rPr lang="vi-VN" sz="1600" b="1" dirty="0">
                <a:solidFill>
                  <a:schemeClr val="bg1"/>
                </a:solidFill>
              </a:rPr>
              <a:t>1</a:t>
            </a:r>
            <a:endParaRPr lang="vi-VN" sz="1600" dirty="0"/>
          </a:p>
        </p:txBody>
      </p:sp>
      <p:sp>
        <p:nvSpPr>
          <p:cNvPr id="22" name="o_txt20"/>
          <p:cNvSpPr txBox="1"/>
          <p:nvPr/>
        </p:nvSpPr>
        <p:spPr>
          <a:xfrm>
            <a:off x="1280128" y="507492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Chen Baode</a:t>
            </a:r>
            <a:endParaRPr lang="vi-VN" sz="1800" dirty="0"/>
          </a:p>
        </p:txBody>
      </p:sp>
      <p:sp>
        <p:nvSpPr>
          <p:cNvPr id="23" name="o_circ21"/>
          <p:cNvSpPr/>
          <p:nvPr/>
        </p:nvSpPr>
        <p:spPr>
          <a:xfrm>
            <a:off x="3965344" y="5074920"/>
            <a:ext cx="384048" cy="384048"/>
          </a:xfrm>
          <a:prstGeom prst="ellipse">
            <a:avLst/>
          </a:prstGeom>
          <a:solidFill>
            <a:schemeClr val="accent2"/>
          </a:solidFill>
          <a:ln/>
        </p:spPr>
        <p:txBody>
          <a:bodyPr wrap="square" lIns="0" tIns="0" rIns="0" bIns="0" rtlCol="0" anchor="ctr"/>
          <a:lstStyle/>
          <a:p>
            <a:pPr algn="ctr" indent="0" marL="0">
              <a:buNone/>
            </a:pPr>
            <a:r>
              <a:rPr lang="vi-VN" sz="1600" b="1" dirty="0">
                <a:solidFill>
                  <a:schemeClr val="bg1"/>
                </a:solidFill>
              </a:rPr>
              <a:t>2</a:t>
            </a:r>
            <a:endParaRPr lang="vi-VN" sz="1600" dirty="0"/>
          </a:p>
        </p:txBody>
      </p:sp>
      <p:sp>
        <p:nvSpPr>
          <p:cNvPr id="24" name="o_txt22"/>
          <p:cNvSpPr txBox="1"/>
          <p:nvPr/>
        </p:nvSpPr>
        <p:spPr>
          <a:xfrm>
            <a:off x="4449969" y="507492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Hoàng Trọng Tấn</a:t>
            </a:r>
            <a:endParaRPr lang="vi-VN" sz="1800" dirty="0"/>
          </a:p>
        </p:txBody>
      </p:sp>
      <p:sp>
        <p:nvSpPr>
          <p:cNvPr id="25" name="o_circ23"/>
          <p:cNvSpPr/>
          <p:nvPr/>
        </p:nvSpPr>
        <p:spPr>
          <a:xfrm>
            <a:off x="7135185" y="5074920"/>
            <a:ext cx="384048" cy="384048"/>
          </a:xfrm>
          <a:prstGeom prst="ellipse">
            <a:avLst/>
          </a:prstGeom>
          <a:solidFill>
            <a:schemeClr val="accent3"/>
          </a:solidFill>
          <a:ln/>
        </p:spPr>
        <p:txBody>
          <a:bodyPr wrap="square" lIns="0" tIns="0" rIns="0" bIns="0" rtlCol="0" anchor="ctr"/>
          <a:lstStyle/>
          <a:p>
            <a:pPr algn="ctr" indent="0" marL="0">
              <a:buNone/>
            </a:pPr>
            <a:r>
              <a:rPr lang="vi-VN" sz="1600" b="1" dirty="0">
                <a:solidFill>
                  <a:schemeClr val="bg1"/>
                </a:solidFill>
              </a:rPr>
              <a:t>3</a:t>
            </a:r>
            <a:endParaRPr lang="vi-VN" sz="1600" dirty="0"/>
          </a:p>
        </p:txBody>
      </p:sp>
      <p:sp>
        <p:nvSpPr>
          <p:cNvPr id="26" name="o_txt24"/>
          <p:cNvSpPr txBox="1"/>
          <p:nvPr/>
        </p:nvSpPr>
        <p:spPr>
          <a:xfrm>
            <a:off x="7619809" y="507492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Nguyễn Sơn</a:t>
            </a:r>
            <a:endParaRPr lang="vi-VN" sz="1800" dirty="0"/>
          </a:p>
        </p:txBody>
      </p:sp>
      <p:sp>
        <p:nvSpPr>
          <p:cNvPr id="27" name="o_circ25"/>
          <p:cNvSpPr/>
          <p:nvPr/>
        </p:nvSpPr>
        <p:spPr>
          <a:xfrm>
            <a:off x="795503" y="5715000"/>
            <a:ext cx="384048" cy="384048"/>
          </a:xfrm>
          <a:prstGeom prst="ellipse">
            <a:avLst/>
          </a:prstGeom>
          <a:solidFill>
            <a:schemeClr val="accent4"/>
          </a:solidFill>
          <a:ln/>
        </p:spPr>
        <p:txBody>
          <a:bodyPr wrap="square" lIns="0" tIns="0" rIns="0" bIns="0" rtlCol="0" anchor="ctr"/>
          <a:lstStyle/>
          <a:p>
            <a:pPr algn="ctr" indent="0" marL="0">
              <a:buNone/>
            </a:pPr>
            <a:r>
              <a:rPr lang="vi-VN" sz="1600" b="1" dirty="0">
                <a:solidFill>
                  <a:schemeClr val="bg1"/>
                </a:solidFill>
              </a:rPr>
              <a:t>4</a:t>
            </a:r>
            <a:endParaRPr lang="vi-VN" sz="1600" dirty="0"/>
          </a:p>
        </p:txBody>
      </p:sp>
      <p:sp>
        <p:nvSpPr>
          <p:cNvPr id="28" name="o_txt26"/>
          <p:cNvSpPr txBox="1"/>
          <p:nvPr/>
        </p:nvSpPr>
        <p:spPr>
          <a:xfrm>
            <a:off x="1280128" y="571500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Phan Hồng Trọng</a:t>
            </a:r>
            <a:endParaRPr lang="vi-VN" sz="1800" dirty="0"/>
          </a:p>
        </p:txBody>
      </p:sp>
      <p:sp>
        <p:nvSpPr>
          <p:cNvPr id="29" name="o_circ27"/>
          <p:cNvSpPr/>
          <p:nvPr/>
        </p:nvSpPr>
        <p:spPr>
          <a:xfrm>
            <a:off x="3965344" y="5715000"/>
            <a:ext cx="384048" cy="384048"/>
          </a:xfrm>
          <a:prstGeom prst="ellipse">
            <a:avLst/>
          </a:prstGeom>
          <a:solidFill>
            <a:schemeClr val="accent5"/>
          </a:solidFill>
          <a:ln/>
        </p:spPr>
        <p:txBody>
          <a:bodyPr wrap="square" lIns="0" tIns="0" rIns="0" bIns="0" rtlCol="0" anchor="ctr"/>
          <a:lstStyle/>
          <a:p>
            <a:pPr algn="ctr" indent="0" marL="0">
              <a:buNone/>
            </a:pPr>
            <a:r>
              <a:rPr lang="vi-VN" sz="1600" b="1" dirty="0">
                <a:solidFill>
                  <a:schemeClr val="bg1"/>
                </a:solidFill>
              </a:rPr>
              <a:t>5</a:t>
            </a:r>
            <a:endParaRPr lang="vi-VN" sz="1600" dirty="0"/>
          </a:p>
        </p:txBody>
      </p:sp>
      <p:sp>
        <p:nvSpPr>
          <p:cNvPr id="30" name="o_txt28"/>
          <p:cNvSpPr txBox="1"/>
          <p:nvPr/>
        </p:nvSpPr>
        <p:spPr>
          <a:xfrm>
            <a:off x="4449969" y="571500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Nguyễn Quang Minh</a:t>
            </a:r>
            <a:endParaRPr lang="vi-VN"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Mục lục</a:t>
            </a:r>
            <a:endParaRPr lang="vi-VN" sz="3000" dirty="0"/>
          </a:p>
        </p:txBody>
      </p:sp>
      <p:pic>
        <p:nvPicPr>
          <p:cNvPr id="3" name="o_titleEmo29"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30"/>
          <p:cNvSpPr/>
          <p:nvPr/>
        </p:nvSpPr>
        <p:spPr>
          <a:xfrm>
            <a:off x="609585" y="1325880"/>
            <a:ext cx="10972526" cy="868680"/>
          </a:xfrm>
          <a:prstGeom prst="roundRect">
            <a:avLst>
              <a:gd name="adj" fmla="val 14737"/>
            </a:avLst>
          </a:prstGeom>
          <a:solidFill>
            <a:srgbClr val="FFF3E8"/>
          </a:solidFill>
          <a:ln/>
        </p:spPr>
      </p:sp>
      <p:sp>
        <p:nvSpPr>
          <p:cNvPr id="5" name="a1af_circ31"/>
          <p:cNvSpPr/>
          <p:nvPr/>
        </p:nvSpPr>
        <p:spPr>
          <a:xfrm>
            <a:off x="952469" y="1463040"/>
            <a:ext cx="594360" cy="594360"/>
          </a:xfrm>
          <a:prstGeom prst="ellipse">
            <a:avLst/>
          </a:prstGeom>
          <a:solidFill>
            <a:schemeClr val="accent1"/>
          </a:solidFill>
          <a:ln/>
        </p:spPr>
        <p:txBody>
          <a:bodyPr wrap="square" lIns="0" tIns="0" rIns="0" bIns="0" rtlCol="0" anchor="ctr"/>
          <a:lstStyle/>
          <a:p>
            <a:pPr algn="ctr" indent="0" marL="0">
              <a:buNone/>
            </a:pPr>
            <a:r>
              <a:rPr lang="vi-VN" sz="2200" b="1" dirty="0">
                <a:solidFill>
                  <a:schemeClr val="bg1"/>
                </a:solidFill>
              </a:rPr>
              <a:t>1</a:t>
            </a:r>
            <a:endParaRPr lang="vi-VN" sz="2200" dirty="0"/>
          </a:p>
        </p:txBody>
      </p:sp>
      <p:pic>
        <p:nvPicPr>
          <p:cNvPr id="6" name="a1af_emo32" descr="preencoded.png">    </p:cNvPr>
          <p:cNvPicPr>
            <a:picLocks noChangeAspect="1"/>
          </p:cNvPicPr>
          <p:nvPr/>
        </p:nvPicPr>
        <p:blipFill>
          <a:blip r:embed="rId2"/>
          <a:stretch>
            <a:fillRect/>
          </a:stretch>
        </p:blipFill>
        <p:spPr>
          <a:xfrm>
            <a:off x="1874465" y="1435608"/>
            <a:ext cx="640080" cy="640080"/>
          </a:xfrm>
          <a:prstGeom prst="rect">
            <a:avLst/>
          </a:prstGeom>
        </p:spPr>
      </p:pic>
      <p:sp>
        <p:nvSpPr>
          <p:cNvPr id="7" name="a1af_txt33"/>
          <p:cNvSpPr txBox="1"/>
          <p:nvPr/>
        </p:nvSpPr>
        <p:spPr>
          <a:xfrm>
            <a:off x="2560256" y="1417320"/>
            <a:ext cx="5120512" cy="384048"/>
          </a:xfrm>
          <a:prstGeom prst="rect">
            <a:avLst/>
          </a:prstGeom>
          <a:noFill/>
          <a:ln/>
        </p:spPr>
        <p:txBody>
          <a:bodyPr wrap="square" lIns="0" tIns="0" rIns="0" bIns="0" rtlCol="0" anchor="t"/>
          <a:lstStyle/>
          <a:p>
            <a:pPr indent="0" marL="0">
              <a:buNone/>
            </a:pPr>
            <a:r>
              <a:rPr lang="vi-VN" sz="2000" b="1" dirty="0">
                <a:solidFill>
                  <a:schemeClr val="tx1"/>
                </a:solidFill>
              </a:rPr>
              <a:t>Thuật toán và cấu trúc dữ liệu</a:t>
            </a:r>
            <a:endParaRPr lang="vi-VN" sz="2000" dirty="0"/>
          </a:p>
        </p:txBody>
      </p:sp>
      <p:sp>
        <p:nvSpPr>
          <p:cNvPr id="8" name="a1af_txt34"/>
          <p:cNvSpPr txBox="1"/>
          <p:nvPr/>
        </p:nvSpPr>
        <p:spPr>
          <a:xfrm>
            <a:off x="2560256" y="1801368"/>
            <a:ext cx="5120512" cy="310896"/>
          </a:xfrm>
          <a:prstGeom prst="rect">
            <a:avLst/>
          </a:prstGeom>
          <a:noFill/>
          <a:ln/>
        </p:spPr>
        <p:txBody>
          <a:bodyPr wrap="square" lIns="0" tIns="0" rIns="0" bIns="0" rtlCol="0" anchor="t"/>
          <a:lstStyle/>
          <a:p>
            <a:pPr indent="0" marL="0">
              <a:buNone/>
            </a:pPr>
            <a:r>
              <a:rPr lang="vi-VN" sz="1400" dirty="0">
                <a:solidFill>
                  <a:schemeClr val="tx2"/>
                </a:solidFill>
              </a:rPr>
              <a:t>(Algorithms and Data Structures)</a:t>
            </a:r>
            <a:endParaRPr lang="vi-VN" sz="1400" dirty="0"/>
          </a:p>
        </p:txBody>
      </p:sp>
      <p:pic>
        <p:nvPicPr>
          <p:cNvPr id="9" name="a1af_icon35" descr="preencoded.png">    </p:cNvPr>
          <p:cNvPicPr>
            <a:picLocks noChangeAspect="1"/>
          </p:cNvPicPr>
          <p:nvPr/>
        </p:nvPicPr>
        <p:blipFill>
          <a:blip r:embed="rId3"/>
          <a:stretch>
            <a:fillRect/>
          </a:stretch>
        </p:blipFill>
        <p:spPr>
          <a:xfrm>
            <a:off x="7866687" y="1572768"/>
            <a:ext cx="384048" cy="384048"/>
          </a:xfrm>
          <a:prstGeom prst="rect">
            <a:avLst/>
          </a:prstGeom>
        </p:spPr>
      </p:pic>
      <p:sp>
        <p:nvSpPr>
          <p:cNvPr id="10" name="a1af_txt36"/>
          <p:cNvSpPr txBox="1"/>
          <p:nvPr/>
        </p:nvSpPr>
        <p:spPr>
          <a:xfrm>
            <a:off x="8473228" y="1325880"/>
            <a:ext cx="2986965" cy="868680"/>
          </a:xfrm>
          <a:prstGeom prst="rect">
            <a:avLst/>
          </a:prstGeom>
          <a:noFill/>
          <a:ln/>
        </p:spPr>
        <p:txBody>
          <a:bodyPr wrap="square" lIns="0" tIns="0" rIns="0" bIns="0" rtlCol="0" anchor="ctr"/>
          <a:lstStyle/>
          <a:p>
            <a:pPr indent="0" marL="0">
              <a:buNone/>
            </a:pPr>
            <a:r>
              <a:rPr lang="vi-VN" sz="1800" b="1" dirty="0">
                <a:solidFill>
                  <a:schemeClr val="accent1"/>
                </a:solidFill>
              </a:rPr>
              <a:t>Chen Baode</a:t>
            </a:r>
            <a:endParaRPr lang="vi-VN" sz="1800" dirty="0"/>
          </a:p>
        </p:txBody>
      </p:sp>
      <p:sp>
        <p:nvSpPr>
          <p:cNvPr id="11" name="a2af_box37"/>
          <p:cNvSpPr/>
          <p:nvPr/>
        </p:nvSpPr>
        <p:spPr>
          <a:xfrm>
            <a:off x="609585" y="2313432"/>
            <a:ext cx="10972526" cy="868680"/>
          </a:xfrm>
          <a:prstGeom prst="roundRect">
            <a:avLst>
              <a:gd name="adj" fmla="val 14737"/>
            </a:avLst>
          </a:prstGeom>
          <a:solidFill>
            <a:srgbClr val="E6F7FA"/>
          </a:solidFill>
          <a:ln/>
        </p:spPr>
      </p:sp>
      <p:sp>
        <p:nvSpPr>
          <p:cNvPr id="12" name="a2af_circ38"/>
          <p:cNvSpPr/>
          <p:nvPr/>
        </p:nvSpPr>
        <p:spPr>
          <a:xfrm>
            <a:off x="952469" y="2450592"/>
            <a:ext cx="594360" cy="594360"/>
          </a:xfrm>
          <a:prstGeom prst="ellipse">
            <a:avLst/>
          </a:prstGeom>
          <a:solidFill>
            <a:schemeClr val="accent2"/>
          </a:solidFill>
          <a:ln/>
        </p:spPr>
        <p:txBody>
          <a:bodyPr wrap="square" lIns="0" tIns="0" rIns="0" bIns="0" rtlCol="0" anchor="ctr"/>
          <a:lstStyle/>
          <a:p>
            <a:pPr algn="ctr" indent="0" marL="0">
              <a:buNone/>
            </a:pPr>
            <a:r>
              <a:rPr lang="vi-VN" sz="2200" b="1" dirty="0">
                <a:solidFill>
                  <a:schemeClr val="bg1"/>
                </a:solidFill>
              </a:rPr>
              <a:t>2</a:t>
            </a:r>
            <a:endParaRPr lang="vi-VN" sz="2200" dirty="0"/>
          </a:p>
        </p:txBody>
      </p:sp>
      <p:pic>
        <p:nvPicPr>
          <p:cNvPr id="13" name="a2af_emo39" descr="preencoded.png">    </p:cNvPr>
          <p:cNvPicPr>
            <a:picLocks noChangeAspect="1"/>
          </p:cNvPicPr>
          <p:nvPr/>
        </p:nvPicPr>
        <p:blipFill>
          <a:blip r:embed="rId4"/>
          <a:stretch>
            <a:fillRect/>
          </a:stretch>
        </p:blipFill>
        <p:spPr>
          <a:xfrm>
            <a:off x="1874465" y="2423160"/>
            <a:ext cx="640080" cy="640080"/>
          </a:xfrm>
          <a:prstGeom prst="rect">
            <a:avLst/>
          </a:prstGeom>
        </p:spPr>
      </p:pic>
      <p:sp>
        <p:nvSpPr>
          <p:cNvPr id="14" name="a2af_txt40"/>
          <p:cNvSpPr txBox="1"/>
          <p:nvPr/>
        </p:nvSpPr>
        <p:spPr>
          <a:xfrm>
            <a:off x="2560256" y="2404872"/>
            <a:ext cx="5120512" cy="384048"/>
          </a:xfrm>
          <a:prstGeom prst="rect">
            <a:avLst/>
          </a:prstGeom>
          <a:noFill/>
          <a:ln/>
        </p:spPr>
        <p:txBody>
          <a:bodyPr wrap="square" lIns="0" tIns="0" rIns="0" bIns="0" rtlCol="0" anchor="t"/>
          <a:lstStyle/>
          <a:p>
            <a:pPr indent="0" marL="0">
              <a:buNone/>
            </a:pPr>
            <a:r>
              <a:rPr lang="vi-VN" sz="2000" b="1" dirty="0">
                <a:solidFill>
                  <a:schemeClr val="tx1"/>
                </a:solidFill>
              </a:rPr>
              <a:t>Thuật toán tìm kiếm</a:t>
            </a:r>
            <a:endParaRPr lang="vi-VN" sz="2000" dirty="0"/>
          </a:p>
        </p:txBody>
      </p:sp>
      <p:sp>
        <p:nvSpPr>
          <p:cNvPr id="15" name="a2af_txt41"/>
          <p:cNvSpPr txBox="1"/>
          <p:nvPr/>
        </p:nvSpPr>
        <p:spPr>
          <a:xfrm>
            <a:off x="2560256" y="2788920"/>
            <a:ext cx="5120512" cy="310896"/>
          </a:xfrm>
          <a:prstGeom prst="rect">
            <a:avLst/>
          </a:prstGeom>
          <a:noFill/>
          <a:ln/>
        </p:spPr>
        <p:txBody>
          <a:bodyPr wrap="square" lIns="0" tIns="0" rIns="0" bIns="0" rtlCol="0" anchor="t"/>
          <a:lstStyle/>
          <a:p>
            <a:pPr indent="0" marL="0">
              <a:buNone/>
            </a:pPr>
            <a:r>
              <a:rPr lang="vi-VN" sz="1400" dirty="0">
                <a:solidFill>
                  <a:schemeClr val="tx2"/>
                </a:solidFill>
              </a:rPr>
              <a:t>(Searching Algorithms)</a:t>
            </a:r>
            <a:endParaRPr lang="vi-VN" sz="1400" dirty="0"/>
          </a:p>
        </p:txBody>
      </p:sp>
      <p:pic>
        <p:nvPicPr>
          <p:cNvPr id="16" name="a2af_icon42" descr="preencoded.png">    </p:cNvPr>
          <p:cNvPicPr>
            <a:picLocks noChangeAspect="1"/>
          </p:cNvPicPr>
          <p:nvPr/>
        </p:nvPicPr>
        <p:blipFill>
          <a:blip r:embed="rId5"/>
          <a:stretch>
            <a:fillRect/>
          </a:stretch>
        </p:blipFill>
        <p:spPr>
          <a:xfrm>
            <a:off x="7866687" y="2560320"/>
            <a:ext cx="384048" cy="384048"/>
          </a:xfrm>
          <a:prstGeom prst="rect">
            <a:avLst/>
          </a:prstGeom>
        </p:spPr>
      </p:pic>
      <p:sp>
        <p:nvSpPr>
          <p:cNvPr id="17" name="a2af_txt43"/>
          <p:cNvSpPr txBox="1"/>
          <p:nvPr/>
        </p:nvSpPr>
        <p:spPr>
          <a:xfrm>
            <a:off x="8473228" y="2313432"/>
            <a:ext cx="2986965" cy="868680"/>
          </a:xfrm>
          <a:prstGeom prst="rect">
            <a:avLst/>
          </a:prstGeom>
          <a:noFill/>
          <a:ln/>
        </p:spPr>
        <p:txBody>
          <a:bodyPr wrap="square" lIns="0" tIns="0" rIns="0" bIns="0" rtlCol="0" anchor="ctr"/>
          <a:lstStyle/>
          <a:p>
            <a:pPr indent="0" marL="0">
              <a:buNone/>
            </a:pPr>
            <a:r>
              <a:rPr lang="vi-VN" sz="1800" b="1" dirty="0">
                <a:solidFill>
                  <a:schemeClr val="accent2"/>
                </a:solidFill>
              </a:rPr>
              <a:t>Hoàng Trọng Tấn</a:t>
            </a:r>
            <a:endParaRPr lang="vi-VN" sz="1800" dirty="0"/>
          </a:p>
        </p:txBody>
      </p:sp>
      <p:sp>
        <p:nvSpPr>
          <p:cNvPr id="18" name="a3af_box44"/>
          <p:cNvSpPr/>
          <p:nvPr/>
        </p:nvSpPr>
        <p:spPr>
          <a:xfrm>
            <a:off x="609585" y="3300984"/>
            <a:ext cx="10972526" cy="868680"/>
          </a:xfrm>
          <a:prstGeom prst="roundRect">
            <a:avLst>
              <a:gd name="adj" fmla="val 14737"/>
            </a:avLst>
          </a:prstGeom>
          <a:solidFill>
            <a:srgbClr val="EAF1FE"/>
          </a:solidFill>
          <a:ln/>
        </p:spPr>
      </p:sp>
      <p:sp>
        <p:nvSpPr>
          <p:cNvPr id="19" name="a3af_circ45"/>
          <p:cNvSpPr/>
          <p:nvPr/>
        </p:nvSpPr>
        <p:spPr>
          <a:xfrm>
            <a:off x="952469" y="3438144"/>
            <a:ext cx="594360" cy="594360"/>
          </a:xfrm>
          <a:prstGeom prst="ellipse">
            <a:avLst/>
          </a:prstGeom>
          <a:solidFill>
            <a:schemeClr val="accent3"/>
          </a:solidFill>
          <a:ln/>
        </p:spPr>
        <p:txBody>
          <a:bodyPr wrap="square" lIns="0" tIns="0" rIns="0" bIns="0" rtlCol="0" anchor="ctr"/>
          <a:lstStyle/>
          <a:p>
            <a:pPr algn="ctr" indent="0" marL="0">
              <a:buNone/>
            </a:pPr>
            <a:r>
              <a:rPr lang="vi-VN" sz="2200" b="1" dirty="0">
                <a:solidFill>
                  <a:schemeClr val="bg1"/>
                </a:solidFill>
              </a:rPr>
              <a:t>3</a:t>
            </a:r>
            <a:endParaRPr lang="vi-VN" sz="2200" dirty="0"/>
          </a:p>
        </p:txBody>
      </p:sp>
      <p:pic>
        <p:nvPicPr>
          <p:cNvPr id="20" name="a3af_emo46" descr="preencoded.png">    </p:cNvPr>
          <p:cNvPicPr>
            <a:picLocks noChangeAspect="1"/>
          </p:cNvPicPr>
          <p:nvPr/>
        </p:nvPicPr>
        <p:blipFill>
          <a:blip r:embed="rId6"/>
          <a:stretch>
            <a:fillRect/>
          </a:stretch>
        </p:blipFill>
        <p:spPr>
          <a:xfrm>
            <a:off x="1874465" y="3410712"/>
            <a:ext cx="640080" cy="640080"/>
          </a:xfrm>
          <a:prstGeom prst="rect">
            <a:avLst/>
          </a:prstGeom>
        </p:spPr>
      </p:pic>
      <p:sp>
        <p:nvSpPr>
          <p:cNvPr id="21" name="a3af_txt47"/>
          <p:cNvSpPr txBox="1"/>
          <p:nvPr/>
        </p:nvSpPr>
        <p:spPr>
          <a:xfrm>
            <a:off x="2560256" y="3392424"/>
            <a:ext cx="5120512" cy="384048"/>
          </a:xfrm>
          <a:prstGeom prst="rect">
            <a:avLst/>
          </a:prstGeom>
          <a:noFill/>
          <a:ln/>
        </p:spPr>
        <p:txBody>
          <a:bodyPr wrap="square" lIns="0" tIns="0" rIns="0" bIns="0" rtlCol="0" anchor="t"/>
          <a:lstStyle/>
          <a:p>
            <a:pPr indent="0" marL="0">
              <a:buNone/>
            </a:pPr>
            <a:r>
              <a:rPr lang="vi-VN" sz="2000" b="1" dirty="0">
                <a:solidFill>
                  <a:schemeClr val="tx1"/>
                </a:solidFill>
              </a:rPr>
              <a:t>Thuật toán sắp xếp</a:t>
            </a:r>
            <a:endParaRPr lang="vi-VN" sz="2000" dirty="0"/>
          </a:p>
        </p:txBody>
      </p:sp>
      <p:sp>
        <p:nvSpPr>
          <p:cNvPr id="22" name="a3af_txt48"/>
          <p:cNvSpPr txBox="1"/>
          <p:nvPr/>
        </p:nvSpPr>
        <p:spPr>
          <a:xfrm>
            <a:off x="2560256" y="3776472"/>
            <a:ext cx="5120512" cy="310896"/>
          </a:xfrm>
          <a:prstGeom prst="rect">
            <a:avLst/>
          </a:prstGeom>
          <a:noFill/>
          <a:ln/>
        </p:spPr>
        <p:txBody>
          <a:bodyPr wrap="square" lIns="0" tIns="0" rIns="0" bIns="0" rtlCol="0" anchor="t"/>
          <a:lstStyle/>
          <a:p>
            <a:pPr indent="0" marL="0">
              <a:buNone/>
            </a:pPr>
            <a:r>
              <a:rPr lang="vi-VN" sz="1400" dirty="0">
                <a:solidFill>
                  <a:schemeClr val="tx2"/>
                </a:solidFill>
              </a:rPr>
              <a:t>(Sorting Algorithms)</a:t>
            </a:r>
            <a:endParaRPr lang="vi-VN" sz="1400" dirty="0"/>
          </a:p>
        </p:txBody>
      </p:sp>
      <p:pic>
        <p:nvPicPr>
          <p:cNvPr id="23" name="a3af_icon49" descr="preencoded.png">    </p:cNvPr>
          <p:cNvPicPr>
            <a:picLocks noChangeAspect="1"/>
          </p:cNvPicPr>
          <p:nvPr/>
        </p:nvPicPr>
        <p:blipFill>
          <a:blip r:embed="rId7"/>
          <a:stretch>
            <a:fillRect/>
          </a:stretch>
        </p:blipFill>
        <p:spPr>
          <a:xfrm>
            <a:off x="7866687" y="3547872"/>
            <a:ext cx="384048" cy="384048"/>
          </a:xfrm>
          <a:prstGeom prst="rect">
            <a:avLst/>
          </a:prstGeom>
        </p:spPr>
      </p:pic>
      <p:sp>
        <p:nvSpPr>
          <p:cNvPr id="24" name="a3af_txt50"/>
          <p:cNvSpPr txBox="1"/>
          <p:nvPr/>
        </p:nvSpPr>
        <p:spPr>
          <a:xfrm>
            <a:off x="8473228" y="3300984"/>
            <a:ext cx="2986965" cy="868680"/>
          </a:xfrm>
          <a:prstGeom prst="rect">
            <a:avLst/>
          </a:prstGeom>
          <a:noFill/>
          <a:ln/>
        </p:spPr>
        <p:txBody>
          <a:bodyPr wrap="square" lIns="0" tIns="0" rIns="0" bIns="0" rtlCol="0" anchor="ctr"/>
          <a:lstStyle/>
          <a:p>
            <a:pPr indent="0" marL="0">
              <a:buNone/>
            </a:pPr>
            <a:r>
              <a:rPr lang="vi-VN" sz="1800" b="1" dirty="0">
                <a:solidFill>
                  <a:schemeClr val="accent3"/>
                </a:solidFill>
              </a:rPr>
              <a:t>Nguyễn Sơn</a:t>
            </a:r>
            <a:endParaRPr lang="vi-VN" sz="1800" dirty="0"/>
          </a:p>
        </p:txBody>
      </p:sp>
      <p:sp>
        <p:nvSpPr>
          <p:cNvPr id="25" name="a4af_box51"/>
          <p:cNvSpPr/>
          <p:nvPr/>
        </p:nvSpPr>
        <p:spPr>
          <a:xfrm>
            <a:off x="609585" y="4288536"/>
            <a:ext cx="10972526" cy="868680"/>
          </a:xfrm>
          <a:prstGeom prst="roundRect">
            <a:avLst>
              <a:gd name="adj" fmla="val 14737"/>
            </a:avLst>
          </a:prstGeom>
          <a:solidFill>
            <a:srgbClr val="FCEDF5"/>
          </a:solidFill>
          <a:ln/>
        </p:spPr>
      </p:sp>
      <p:sp>
        <p:nvSpPr>
          <p:cNvPr id="26" name="a4af_circ52"/>
          <p:cNvSpPr/>
          <p:nvPr/>
        </p:nvSpPr>
        <p:spPr>
          <a:xfrm>
            <a:off x="952469" y="4425696"/>
            <a:ext cx="594360" cy="594360"/>
          </a:xfrm>
          <a:prstGeom prst="ellipse">
            <a:avLst/>
          </a:prstGeom>
          <a:solidFill>
            <a:schemeClr val="accent4"/>
          </a:solidFill>
          <a:ln/>
        </p:spPr>
        <p:txBody>
          <a:bodyPr wrap="square" lIns="0" tIns="0" rIns="0" bIns="0" rtlCol="0" anchor="ctr"/>
          <a:lstStyle/>
          <a:p>
            <a:pPr algn="ctr" indent="0" marL="0">
              <a:buNone/>
            </a:pPr>
            <a:r>
              <a:rPr lang="vi-VN" sz="2200" b="1" dirty="0">
                <a:solidFill>
                  <a:schemeClr val="bg1"/>
                </a:solidFill>
              </a:rPr>
              <a:t>4</a:t>
            </a:r>
            <a:endParaRPr lang="vi-VN" sz="2200" dirty="0"/>
          </a:p>
        </p:txBody>
      </p:sp>
      <p:pic>
        <p:nvPicPr>
          <p:cNvPr id="27" name="a4af_emo53" descr="preencoded.png">    </p:cNvPr>
          <p:cNvPicPr>
            <a:picLocks noChangeAspect="1"/>
          </p:cNvPicPr>
          <p:nvPr/>
        </p:nvPicPr>
        <p:blipFill>
          <a:blip r:embed="rId8"/>
          <a:stretch>
            <a:fillRect/>
          </a:stretch>
        </p:blipFill>
        <p:spPr>
          <a:xfrm>
            <a:off x="1874465" y="4398264"/>
            <a:ext cx="640080" cy="640080"/>
          </a:xfrm>
          <a:prstGeom prst="rect">
            <a:avLst/>
          </a:prstGeom>
        </p:spPr>
      </p:pic>
      <p:sp>
        <p:nvSpPr>
          <p:cNvPr id="28" name="a4af_txt54"/>
          <p:cNvSpPr txBox="1"/>
          <p:nvPr/>
        </p:nvSpPr>
        <p:spPr>
          <a:xfrm>
            <a:off x="2560256" y="4379976"/>
            <a:ext cx="5120512" cy="384048"/>
          </a:xfrm>
          <a:prstGeom prst="rect">
            <a:avLst/>
          </a:prstGeom>
          <a:noFill/>
          <a:ln/>
        </p:spPr>
        <p:txBody>
          <a:bodyPr wrap="square" lIns="0" tIns="0" rIns="0" bIns="0" rtlCol="0" anchor="t"/>
          <a:lstStyle/>
          <a:p>
            <a:pPr indent="0" marL="0">
              <a:buNone/>
            </a:pPr>
            <a:r>
              <a:rPr lang="vi-VN" sz="2000" b="1" dirty="0">
                <a:solidFill>
                  <a:schemeClr val="tx1"/>
                </a:solidFill>
              </a:rPr>
              <a:t>Cấu trúc dữ liệu tuyến tính</a:t>
            </a:r>
            <a:endParaRPr lang="vi-VN" sz="2000" dirty="0"/>
          </a:p>
        </p:txBody>
      </p:sp>
      <p:sp>
        <p:nvSpPr>
          <p:cNvPr id="29" name="a4af_txt55"/>
          <p:cNvSpPr txBox="1"/>
          <p:nvPr/>
        </p:nvSpPr>
        <p:spPr>
          <a:xfrm>
            <a:off x="2560256" y="4764024"/>
            <a:ext cx="5120512" cy="310896"/>
          </a:xfrm>
          <a:prstGeom prst="rect">
            <a:avLst/>
          </a:prstGeom>
          <a:noFill/>
          <a:ln/>
        </p:spPr>
        <p:txBody>
          <a:bodyPr wrap="square" lIns="0" tIns="0" rIns="0" bIns="0" rtlCol="0" anchor="t"/>
          <a:lstStyle/>
          <a:p>
            <a:pPr indent="0" marL="0">
              <a:buNone/>
            </a:pPr>
            <a:r>
              <a:rPr lang="vi-VN" sz="1400" dirty="0">
                <a:solidFill>
                  <a:schemeClr val="tx2"/>
                </a:solidFill>
              </a:rPr>
              <a:t>(Array, Linked List, Stack, Queue)</a:t>
            </a:r>
            <a:endParaRPr lang="vi-VN" sz="1400" dirty="0"/>
          </a:p>
        </p:txBody>
      </p:sp>
      <p:pic>
        <p:nvPicPr>
          <p:cNvPr id="30" name="a4af_icon56" descr="preencoded.png">    </p:cNvPr>
          <p:cNvPicPr>
            <a:picLocks noChangeAspect="1"/>
          </p:cNvPicPr>
          <p:nvPr/>
        </p:nvPicPr>
        <p:blipFill>
          <a:blip r:embed="rId9"/>
          <a:stretch>
            <a:fillRect/>
          </a:stretch>
        </p:blipFill>
        <p:spPr>
          <a:xfrm>
            <a:off x="7866687" y="4535424"/>
            <a:ext cx="384048" cy="384048"/>
          </a:xfrm>
          <a:prstGeom prst="rect">
            <a:avLst/>
          </a:prstGeom>
        </p:spPr>
      </p:pic>
      <p:sp>
        <p:nvSpPr>
          <p:cNvPr id="31" name="a4af_txt57"/>
          <p:cNvSpPr txBox="1"/>
          <p:nvPr/>
        </p:nvSpPr>
        <p:spPr>
          <a:xfrm>
            <a:off x="8473228" y="4288536"/>
            <a:ext cx="2986965" cy="868680"/>
          </a:xfrm>
          <a:prstGeom prst="rect">
            <a:avLst/>
          </a:prstGeom>
          <a:noFill/>
          <a:ln/>
        </p:spPr>
        <p:txBody>
          <a:bodyPr wrap="square" lIns="0" tIns="0" rIns="0" bIns="0" rtlCol="0" anchor="ctr"/>
          <a:lstStyle/>
          <a:p>
            <a:pPr indent="0" marL="0">
              <a:buNone/>
            </a:pPr>
            <a:r>
              <a:rPr lang="vi-VN" sz="1800" b="1" dirty="0">
                <a:solidFill>
                  <a:schemeClr val="accent4"/>
                </a:solidFill>
              </a:rPr>
              <a:t>Phan Hồng Trọng</a:t>
            </a:r>
            <a:endParaRPr lang="vi-VN" sz="1800" dirty="0"/>
          </a:p>
        </p:txBody>
      </p:sp>
      <p:sp>
        <p:nvSpPr>
          <p:cNvPr id="32" name="a5af_box58"/>
          <p:cNvSpPr/>
          <p:nvPr/>
        </p:nvSpPr>
        <p:spPr>
          <a:xfrm>
            <a:off x="609585" y="5276088"/>
            <a:ext cx="10972526" cy="868680"/>
          </a:xfrm>
          <a:prstGeom prst="roundRect">
            <a:avLst>
              <a:gd name="adj" fmla="val 14737"/>
            </a:avLst>
          </a:prstGeom>
          <a:solidFill>
            <a:srgbClr val="F2EDFE"/>
          </a:solidFill>
          <a:ln/>
        </p:spPr>
      </p:sp>
      <p:sp>
        <p:nvSpPr>
          <p:cNvPr id="33" name="a5af_circ59"/>
          <p:cNvSpPr/>
          <p:nvPr/>
        </p:nvSpPr>
        <p:spPr>
          <a:xfrm>
            <a:off x="952469" y="5413248"/>
            <a:ext cx="594360" cy="594360"/>
          </a:xfrm>
          <a:prstGeom prst="ellipse">
            <a:avLst/>
          </a:prstGeom>
          <a:solidFill>
            <a:schemeClr val="accent5"/>
          </a:solidFill>
          <a:ln/>
        </p:spPr>
        <p:txBody>
          <a:bodyPr wrap="square" lIns="0" tIns="0" rIns="0" bIns="0" rtlCol="0" anchor="ctr"/>
          <a:lstStyle/>
          <a:p>
            <a:pPr algn="ctr" indent="0" marL="0">
              <a:buNone/>
            </a:pPr>
            <a:r>
              <a:rPr lang="vi-VN" sz="2200" b="1" dirty="0">
                <a:solidFill>
                  <a:schemeClr val="bg1"/>
                </a:solidFill>
              </a:rPr>
              <a:t>5</a:t>
            </a:r>
            <a:endParaRPr lang="vi-VN" sz="2200" dirty="0"/>
          </a:p>
        </p:txBody>
      </p:sp>
      <p:pic>
        <p:nvPicPr>
          <p:cNvPr id="34" name="a5af_emo60" descr="preencoded.png">    </p:cNvPr>
          <p:cNvPicPr>
            <a:picLocks noChangeAspect="1"/>
          </p:cNvPicPr>
          <p:nvPr/>
        </p:nvPicPr>
        <p:blipFill>
          <a:blip r:embed="rId10"/>
          <a:stretch>
            <a:fillRect/>
          </a:stretch>
        </p:blipFill>
        <p:spPr>
          <a:xfrm>
            <a:off x="1874465" y="5385816"/>
            <a:ext cx="640080" cy="640080"/>
          </a:xfrm>
          <a:prstGeom prst="rect">
            <a:avLst/>
          </a:prstGeom>
        </p:spPr>
      </p:pic>
      <p:sp>
        <p:nvSpPr>
          <p:cNvPr id="35" name="a5af_txt61"/>
          <p:cNvSpPr txBox="1"/>
          <p:nvPr/>
        </p:nvSpPr>
        <p:spPr>
          <a:xfrm>
            <a:off x="2560256" y="5367528"/>
            <a:ext cx="5120512" cy="384048"/>
          </a:xfrm>
          <a:prstGeom prst="rect">
            <a:avLst/>
          </a:prstGeom>
          <a:noFill/>
          <a:ln/>
        </p:spPr>
        <p:txBody>
          <a:bodyPr wrap="square" lIns="0" tIns="0" rIns="0" bIns="0" rtlCol="0" anchor="t"/>
          <a:lstStyle/>
          <a:p>
            <a:pPr indent="0" marL="0">
              <a:buNone/>
            </a:pPr>
            <a:r>
              <a:rPr lang="vi-VN" sz="2000" b="1" dirty="0">
                <a:solidFill>
                  <a:schemeClr val="tx1"/>
                </a:solidFill>
              </a:rPr>
              <a:t>Cây, đồ thị, băm và kết luận</a:t>
            </a:r>
            <a:endParaRPr lang="vi-VN" sz="2000" dirty="0"/>
          </a:p>
        </p:txBody>
      </p:sp>
      <p:sp>
        <p:nvSpPr>
          <p:cNvPr id="36" name="a5af_txt62"/>
          <p:cNvSpPr txBox="1"/>
          <p:nvPr/>
        </p:nvSpPr>
        <p:spPr>
          <a:xfrm>
            <a:off x="2560256" y="5751576"/>
            <a:ext cx="5120512" cy="310896"/>
          </a:xfrm>
          <a:prstGeom prst="rect">
            <a:avLst/>
          </a:prstGeom>
          <a:noFill/>
          <a:ln/>
        </p:spPr>
        <p:txBody>
          <a:bodyPr wrap="square" lIns="0" tIns="0" rIns="0" bIns="0" rtlCol="0" anchor="t"/>
          <a:lstStyle/>
          <a:p>
            <a:pPr indent="0" marL="0">
              <a:buNone/>
            </a:pPr>
            <a:r>
              <a:rPr lang="vi-VN" sz="1400" dirty="0">
                <a:solidFill>
                  <a:schemeClr val="tx2"/>
                </a:solidFill>
              </a:rPr>
              <a:t>(Tree, Graph, Hashing, Conclusion)</a:t>
            </a:r>
            <a:endParaRPr lang="vi-VN" sz="1400" dirty="0"/>
          </a:p>
        </p:txBody>
      </p:sp>
      <p:pic>
        <p:nvPicPr>
          <p:cNvPr id="37" name="a5af_icon63" descr="preencoded.png">    </p:cNvPr>
          <p:cNvPicPr>
            <a:picLocks noChangeAspect="1"/>
          </p:cNvPicPr>
          <p:nvPr/>
        </p:nvPicPr>
        <p:blipFill>
          <a:blip r:embed="rId11"/>
          <a:stretch>
            <a:fillRect/>
          </a:stretch>
        </p:blipFill>
        <p:spPr>
          <a:xfrm>
            <a:off x="7866687" y="5522976"/>
            <a:ext cx="384048" cy="384048"/>
          </a:xfrm>
          <a:prstGeom prst="rect">
            <a:avLst/>
          </a:prstGeom>
        </p:spPr>
      </p:pic>
      <p:sp>
        <p:nvSpPr>
          <p:cNvPr id="38" name="a5af_txt64"/>
          <p:cNvSpPr txBox="1"/>
          <p:nvPr/>
        </p:nvSpPr>
        <p:spPr>
          <a:xfrm>
            <a:off x="8473228" y="5276088"/>
            <a:ext cx="2986965" cy="868680"/>
          </a:xfrm>
          <a:prstGeom prst="rect">
            <a:avLst/>
          </a:prstGeom>
          <a:noFill/>
          <a:ln/>
        </p:spPr>
        <p:txBody>
          <a:bodyPr wrap="square" lIns="0" tIns="0" rIns="0" bIns="0" rtlCol="0" anchor="ctr"/>
          <a:lstStyle/>
          <a:p>
            <a:pPr indent="0" marL="0">
              <a:buNone/>
            </a:pPr>
            <a:r>
              <a:rPr lang="vi-VN" sz="1800" b="1" dirty="0">
                <a:solidFill>
                  <a:schemeClr val="accent5"/>
                </a:solidFill>
              </a:rPr>
              <a:t>Nguyễn Quang Minh</a:t>
            </a:r>
            <a:endParaRPr lang="vi-VN" sz="18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childTnLst>
                          </p:cTn>
                        </p:par>
                        <p:par>
                          <p:cTn id="70" fill="hold">
                            <p:stCondLst>
                              <p:cond delay="1500"/>
                            </p:stCondLst>
                            <p:childTnLst>
                              <p:par>
                                <p:cTn id="71" presetID="10"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par>
                          <p:cTn id="92" fill="hold">
                            <p:stCondLst>
                              <p:cond delay="2000"/>
                            </p:stCondLst>
                            <p:childTnLst>
                              <p:par>
                                <p:cTn id="93" presetID="10" presetClass="entr" presetSubtype="0"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500"/>
                                        <p:tgtEl>
                                          <p:spTgt spid="3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500"/>
                                        <p:tgtEl>
                                          <p:spTgt spid="3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500"/>
                                        <p:tgtEl>
                                          <p:spTgt spid="3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1" grpId="0" animBg="1"/>
      <p:bldP spid="12" grpId="0" animBg="1"/>
      <p:bldP spid="14" grpId="0" animBg="1"/>
      <p:bldP spid="15" grpId="0" animBg="1"/>
      <p:bldP spid="17" grpId="0" animBg="1"/>
      <p:bldP spid="18" grpId="0" animBg="1"/>
      <p:bldP spid="19" grpId="0" animBg="1"/>
      <p:bldP spid="21" grpId="0" animBg="1"/>
      <p:bldP spid="22" grpId="0" animBg="1"/>
      <p:bldP spid="24" grpId="0" animBg="1"/>
      <p:bldP spid="25" grpId="0" animBg="1"/>
      <p:bldP spid="26" grpId="0" animBg="1"/>
      <p:bldP spid="28" grpId="0" animBg="1"/>
      <p:bldP spid="29" grpId="0" animBg="1"/>
      <p:bldP spid="31" grpId="0" animBg="1"/>
      <p:bldP spid="32" grpId="0" animBg="1"/>
      <p:bldP spid="33" grpId="0" animBg="1"/>
      <p:bldP spid="35" grpId="0" animBg="1"/>
      <p:bldP spid="36"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3E8"/>
        </a:solidFill>
      </p:bgPr>
    </p:bg>
    <p:spTree>
      <p:nvGrpSpPr>
        <p:cNvPr id="1" name=""/>
        <p:cNvGrpSpPr/>
        <p:nvPr/>
      </p:nvGrpSpPr>
      <p:grpSpPr>
        <a:xfrm>
          <a:off x="0" y="0"/>
          <a:ext cx="0" cy="0"/>
          <a:chOff x="0" y="0"/>
          <a:chExt cx="0" cy="0"/>
        </a:xfrm>
      </p:grpSpPr>
      <p:sp>
        <p:nvSpPr>
          <p:cNvPr id="2" name="o_blob65"/>
          <p:cNvSpPr/>
          <p:nvPr/>
        </p:nvSpPr>
        <p:spPr>
          <a:xfrm>
            <a:off x="8275320" y="822960"/>
            <a:ext cx="3291840" cy="3291840"/>
          </a:xfrm>
          <a:prstGeom prst="ellipse">
            <a:avLst/>
          </a:prstGeom>
          <a:solidFill>
            <a:srgbClr val="FFFFFF"/>
          </a:solidFill>
          <a:ln/>
        </p:spPr>
      </p:sp>
      <p:sp>
        <p:nvSpPr>
          <p:cNvPr id="3" name="o_txt66"/>
          <p:cNvSpPr txBox="1"/>
          <p:nvPr/>
        </p:nvSpPr>
        <p:spPr>
          <a:xfrm>
            <a:off x="731502" y="914400"/>
            <a:ext cx="4876678" cy="1737360"/>
          </a:xfrm>
          <a:prstGeom prst="rect">
            <a:avLst/>
          </a:prstGeom>
          <a:noFill/>
          <a:ln/>
        </p:spPr>
        <p:txBody>
          <a:bodyPr wrap="square" lIns="0" tIns="0" rIns="0" bIns="0" rtlCol="0" anchor="b"/>
          <a:lstStyle/>
          <a:p>
            <a:pPr indent="0" marL="0">
              <a:buNone/>
            </a:pPr>
            <a:r>
              <a:rPr lang="vi-VN" sz="12000" b="1" dirty="0">
                <a:solidFill>
                  <a:schemeClr val="accent1"/>
                </a:solidFill>
              </a:rPr>
              <a:t>01</a:t>
            </a:r>
            <a:endParaRPr lang="vi-VN" sz="12000" dirty="0"/>
          </a:p>
        </p:txBody>
      </p:sp>
      <p:pic>
        <p:nvPicPr>
          <p:cNvPr id="4" name="a1af_emo67" descr="preencoded.png">    </p:cNvPr>
          <p:cNvPicPr>
            <a:picLocks noChangeAspect="1"/>
          </p:cNvPicPr>
          <p:nvPr/>
        </p:nvPicPr>
        <p:blipFill>
          <a:blip r:embed="rId1"/>
          <a:stretch>
            <a:fillRect/>
          </a:stretch>
        </p:blipFill>
        <p:spPr>
          <a:xfrm>
            <a:off x="8643880" y="1188720"/>
            <a:ext cx="2560320" cy="2560320"/>
          </a:xfrm>
          <a:prstGeom prst="rect">
            <a:avLst/>
          </a:prstGeom>
        </p:spPr>
      </p:pic>
      <p:sp>
        <p:nvSpPr>
          <p:cNvPr id="5" name="Text 0"/>
          <p:cNvSpPr/>
          <p:nvPr>
            <p:ph idx="100" type="title" hasCustomPrompt="1"/>
          </p:nvPr>
        </p:nvSpPr>
        <p:spPr>
          <a:xfrm>
            <a:off x="731520" y="2926080"/>
            <a:ext cx="7863840" cy="914400"/>
          </a:xfrm>
          <a:prstGeom prst="rect">
            <a:avLst/>
          </a:prstGeom>
          <a:noFill/>
          <a:ln/>
        </p:spPr>
        <p:txBody>
          <a:bodyPr wrap="square" lIns="0" tIns="0" rIns="0" bIns="0" rtlCol="0" anchor="t"/>
          <a:lstStyle/>
          <a:p>
            <a:pPr algn="l" indent="0" marL="0">
              <a:buNone/>
            </a:pPr>
            <a:r>
              <a:rPr lang="vi-VN" sz="4000" b="1" dirty="0">
                <a:solidFill>
                  <a:schemeClr val="tx1"/>
                </a:solidFill>
              </a:rPr>
              <a:t>Thuật toán và cấu trúc dữ liệu</a:t>
            </a:r>
            <a:endParaRPr lang="vi-VN" sz="4000" dirty="0"/>
          </a:p>
        </p:txBody>
      </p:sp>
      <p:sp>
        <p:nvSpPr>
          <p:cNvPr id="6" name="o_txt68"/>
          <p:cNvSpPr txBox="1"/>
          <p:nvPr/>
        </p:nvSpPr>
        <p:spPr>
          <a:xfrm>
            <a:off x="731502" y="3840480"/>
            <a:ext cx="10728692" cy="457200"/>
          </a:xfrm>
          <a:prstGeom prst="rect">
            <a:avLst/>
          </a:prstGeom>
          <a:noFill/>
          <a:ln/>
        </p:spPr>
        <p:txBody>
          <a:bodyPr wrap="square" lIns="0" tIns="0" rIns="0" bIns="0" rtlCol="0" anchor="t"/>
          <a:lstStyle/>
          <a:p>
            <a:pPr indent="0" marL="0">
              <a:buNone/>
            </a:pPr>
            <a:r>
              <a:rPr lang="vi-VN" sz="2000" dirty="0">
                <a:solidFill>
                  <a:schemeClr val="tx2"/>
                </a:solidFill>
              </a:rPr>
              <a:t>(Algorithms and Data Structures)</a:t>
            </a:r>
            <a:endParaRPr lang="vi-VN" sz="2000" dirty="0"/>
          </a:p>
        </p:txBody>
      </p:sp>
      <p:pic>
        <p:nvPicPr>
          <p:cNvPr id="7" name="a2af_emo69" descr="preencoded.png">    </p:cNvPr>
          <p:cNvPicPr>
            <a:picLocks noChangeAspect="1"/>
          </p:cNvPicPr>
          <p:nvPr/>
        </p:nvPicPr>
        <p:blipFill>
          <a:blip r:embed="rId2"/>
          <a:stretch>
            <a:fillRect/>
          </a:stretch>
        </p:blipFill>
        <p:spPr>
          <a:xfrm>
            <a:off x="815309" y="4526280"/>
            <a:ext cx="868680" cy="868680"/>
          </a:xfrm>
          <a:prstGeom prst="rect">
            <a:avLst/>
          </a:prstGeom>
        </p:spPr>
      </p:pic>
      <p:sp>
        <p:nvSpPr>
          <p:cNvPr id="8" name="a2af_txt70"/>
          <p:cNvSpPr txBox="1"/>
          <p:nvPr/>
        </p:nvSpPr>
        <p:spPr>
          <a:xfrm>
            <a:off x="1706837" y="4526280"/>
            <a:ext cx="7315017" cy="347472"/>
          </a:xfrm>
          <a:prstGeom prst="rect">
            <a:avLst/>
          </a:prstGeom>
          <a:noFill/>
          <a:ln/>
        </p:spPr>
        <p:txBody>
          <a:bodyPr wrap="square" lIns="0" tIns="0" rIns="0" bIns="0" rtlCol="0" anchor="t"/>
          <a:lstStyle/>
          <a:p>
            <a:pPr indent="0" marL="0">
              <a:buNone/>
            </a:pPr>
            <a:r>
              <a:rPr lang="vi-VN" sz="1800" dirty="0">
                <a:solidFill>
                  <a:schemeClr val="tx2"/>
                </a:solidFill>
              </a:rPr>
              <a:t>Người trình bày</a:t>
            </a:r>
            <a:endParaRPr lang="vi-VN" sz="1800" dirty="0"/>
          </a:p>
        </p:txBody>
      </p:sp>
      <p:sp>
        <p:nvSpPr>
          <p:cNvPr id="9" name="a2af_txt71"/>
          <p:cNvSpPr txBox="1"/>
          <p:nvPr/>
        </p:nvSpPr>
        <p:spPr>
          <a:xfrm>
            <a:off x="1706837" y="4864608"/>
            <a:ext cx="9143771" cy="548640"/>
          </a:xfrm>
          <a:prstGeom prst="rect">
            <a:avLst/>
          </a:prstGeom>
          <a:noFill/>
          <a:ln/>
        </p:spPr>
        <p:txBody>
          <a:bodyPr wrap="square" lIns="0" tIns="0" rIns="0" bIns="0" rtlCol="0" anchor="t"/>
          <a:lstStyle/>
          <a:p>
            <a:pPr indent="0" marL="0">
              <a:buNone/>
            </a:pPr>
            <a:r>
              <a:rPr lang="vi-VN" sz="3400" b="1" dirty="0">
                <a:solidFill>
                  <a:schemeClr val="accent1"/>
                </a:solidFill>
              </a:rPr>
              <a:t>Chen Baode</a:t>
            </a:r>
            <a:endParaRPr lang="vi-VN" sz="3400" dirty="0"/>
          </a:p>
        </p:txBody>
      </p:sp>
      <p:sp>
        <p:nvSpPr>
          <p:cNvPr id="10" name="o_circ72"/>
          <p:cNvSpPr/>
          <p:nvPr/>
        </p:nvSpPr>
        <p:spPr>
          <a:xfrm>
            <a:off x="777217" y="5989320"/>
            <a:ext cx="274320" cy="274320"/>
          </a:xfrm>
          <a:prstGeom prst="ellipse">
            <a:avLst/>
          </a:prstGeom>
          <a:solidFill>
            <a:schemeClr val="accent1"/>
          </a:solidFill>
          <a:ln/>
        </p:spPr>
      </p:sp>
      <p:sp>
        <p:nvSpPr>
          <p:cNvPr id="11" name="o_circ73"/>
          <p:cNvSpPr/>
          <p:nvPr/>
        </p:nvSpPr>
        <p:spPr>
          <a:xfrm>
            <a:off x="1447760" y="5989320"/>
            <a:ext cx="274320" cy="274320"/>
          </a:xfrm>
          <a:prstGeom prst="ellipse">
            <a:avLst/>
          </a:prstGeom>
          <a:ln w="19050">
            <a:solidFill>
              <a:srgbClr val="94A3B8"/>
            </a:solidFill>
            <a:prstDash val="solid"/>
          </a:ln>
        </p:spPr>
      </p:sp>
      <p:sp>
        <p:nvSpPr>
          <p:cNvPr id="12" name="o_circ74"/>
          <p:cNvSpPr/>
          <p:nvPr/>
        </p:nvSpPr>
        <p:spPr>
          <a:xfrm>
            <a:off x="2118304" y="5989320"/>
            <a:ext cx="274320" cy="274320"/>
          </a:xfrm>
          <a:prstGeom prst="ellipse">
            <a:avLst/>
          </a:prstGeom>
          <a:ln w="19050">
            <a:solidFill>
              <a:srgbClr val="94A3B8"/>
            </a:solidFill>
            <a:prstDash val="solid"/>
          </a:ln>
        </p:spPr>
      </p:sp>
      <p:sp>
        <p:nvSpPr>
          <p:cNvPr id="13" name="o_circ75"/>
          <p:cNvSpPr/>
          <p:nvPr/>
        </p:nvSpPr>
        <p:spPr>
          <a:xfrm>
            <a:off x="2788847" y="5989320"/>
            <a:ext cx="274320" cy="274320"/>
          </a:xfrm>
          <a:prstGeom prst="ellipse">
            <a:avLst/>
          </a:prstGeom>
          <a:ln w="19050">
            <a:solidFill>
              <a:srgbClr val="94A3B8"/>
            </a:solidFill>
            <a:prstDash val="solid"/>
          </a:ln>
        </p:spPr>
      </p:sp>
      <p:sp>
        <p:nvSpPr>
          <p:cNvPr id="14" name="o_circ76"/>
          <p:cNvSpPr/>
          <p:nvPr/>
        </p:nvSpPr>
        <p:spPr>
          <a:xfrm>
            <a:off x="3459390" y="5989320"/>
            <a:ext cx="274320" cy="274320"/>
          </a:xfrm>
          <a:prstGeom prst="ellipse">
            <a:avLst/>
          </a:prstGeom>
          <a:ln w="19050">
            <a:solidFill>
              <a:srgbClr val="94A3B8"/>
            </a:solidFill>
            <a:prstDash val="solid"/>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Phần mềm nhanh hay chậm do đâu?</a:t>
            </a:r>
            <a:endParaRPr lang="vi-VN" sz="3000" dirty="0"/>
          </a:p>
        </p:txBody>
      </p:sp>
      <p:pic>
        <p:nvPicPr>
          <p:cNvPr id="3" name="o_titleEmo77"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78"/>
          <p:cNvSpPr/>
          <p:nvPr/>
        </p:nvSpPr>
        <p:spPr>
          <a:xfrm>
            <a:off x="609585" y="1371600"/>
            <a:ext cx="4754761" cy="2286000"/>
          </a:xfrm>
          <a:prstGeom prst="roundRect">
            <a:avLst>
              <a:gd name="adj" fmla="val 5600"/>
            </a:avLst>
          </a:prstGeom>
          <a:solidFill>
            <a:srgbClr val="FFF3E8"/>
          </a:solidFill>
          <a:ln/>
        </p:spPr>
      </p:sp>
      <p:pic>
        <p:nvPicPr>
          <p:cNvPr id="5" name="a1af_emo79" descr="preencoded.png">    </p:cNvPr>
          <p:cNvPicPr>
            <a:picLocks noChangeAspect="1"/>
          </p:cNvPicPr>
          <p:nvPr/>
        </p:nvPicPr>
        <p:blipFill>
          <a:blip r:embed="rId2"/>
          <a:stretch>
            <a:fillRect/>
          </a:stretch>
        </p:blipFill>
        <p:spPr>
          <a:xfrm>
            <a:off x="1051523" y="1481328"/>
            <a:ext cx="822960" cy="822960"/>
          </a:xfrm>
          <a:prstGeom prst="rect">
            <a:avLst/>
          </a:prstGeom>
        </p:spPr>
      </p:pic>
      <p:sp>
        <p:nvSpPr>
          <p:cNvPr id="6" name="a1af_txt80"/>
          <p:cNvSpPr txBox="1"/>
          <p:nvPr/>
        </p:nvSpPr>
        <p:spPr>
          <a:xfrm>
            <a:off x="975336" y="2331720"/>
            <a:ext cx="4145176" cy="411480"/>
          </a:xfrm>
          <a:prstGeom prst="rect">
            <a:avLst/>
          </a:prstGeom>
          <a:noFill/>
          <a:ln/>
        </p:spPr>
        <p:txBody>
          <a:bodyPr wrap="square" lIns="0" tIns="0" rIns="0" bIns="0" rtlCol="0" anchor="t"/>
          <a:lstStyle/>
          <a:p>
            <a:pPr indent="0" marL="0">
              <a:buNone/>
            </a:pPr>
            <a:r>
              <a:rPr lang="vi-VN" sz="2400" b="1" dirty="0">
                <a:solidFill>
                  <a:schemeClr val="tx1"/>
                </a:solidFill>
              </a:rPr>
              <a:t>Cấu trúc dữ liệu</a:t>
            </a:r>
            <a:endParaRPr lang="vi-VN" sz="2400" dirty="0"/>
          </a:p>
        </p:txBody>
      </p:sp>
      <p:sp>
        <p:nvSpPr>
          <p:cNvPr id="7" name="a1af_txt81"/>
          <p:cNvSpPr txBox="1"/>
          <p:nvPr/>
        </p:nvSpPr>
        <p:spPr>
          <a:xfrm>
            <a:off x="975336" y="2743200"/>
            <a:ext cx="4145176" cy="320040"/>
          </a:xfrm>
          <a:prstGeom prst="rect">
            <a:avLst/>
          </a:prstGeom>
          <a:noFill/>
          <a:ln/>
        </p:spPr>
        <p:txBody>
          <a:bodyPr wrap="square" lIns="0" tIns="0" rIns="0" bIns="0" rtlCol="0" anchor="t"/>
          <a:lstStyle/>
          <a:p>
            <a:pPr indent="0" marL="0">
              <a:buNone/>
            </a:pPr>
            <a:r>
              <a:rPr lang="vi-VN" sz="1600" dirty="0">
                <a:solidFill>
                  <a:schemeClr val="tx2"/>
                </a:solidFill>
              </a:rPr>
              <a:t>(Data Structure)</a:t>
            </a:r>
            <a:endParaRPr lang="vi-VN" sz="1600" dirty="0"/>
          </a:p>
        </p:txBody>
      </p:sp>
      <p:sp>
        <p:nvSpPr>
          <p:cNvPr id="8" name="a1af_txt82"/>
          <p:cNvSpPr txBox="1"/>
          <p:nvPr/>
        </p:nvSpPr>
        <p:spPr>
          <a:xfrm>
            <a:off x="975336" y="3108960"/>
            <a:ext cx="4145176" cy="365760"/>
          </a:xfrm>
          <a:prstGeom prst="rect">
            <a:avLst/>
          </a:prstGeom>
          <a:noFill/>
          <a:ln/>
        </p:spPr>
        <p:txBody>
          <a:bodyPr wrap="square" lIns="0" tIns="0" rIns="0" bIns="0" rtlCol="0" anchor="t"/>
          <a:lstStyle/>
          <a:p>
            <a:pPr indent="0" marL="0">
              <a:buNone/>
            </a:pPr>
            <a:r>
              <a:rPr lang="vi-VN" sz="1800" dirty="0">
                <a:solidFill>
                  <a:schemeClr val="accent1"/>
                </a:solidFill>
              </a:rPr>
              <a:t>Dữ liệu được tổ chức thế nào</a:t>
            </a:r>
            <a:endParaRPr lang="vi-VN" sz="1800" dirty="0"/>
          </a:p>
        </p:txBody>
      </p:sp>
      <p:sp>
        <p:nvSpPr>
          <p:cNvPr id="9" name="a2cf_txt83"/>
          <p:cNvSpPr txBox="1"/>
          <p:nvPr/>
        </p:nvSpPr>
        <p:spPr>
          <a:xfrm>
            <a:off x="5364346" y="2103120"/>
            <a:ext cx="1463003" cy="822960"/>
          </a:xfrm>
          <a:prstGeom prst="rect">
            <a:avLst/>
          </a:prstGeom>
          <a:noFill/>
          <a:ln/>
        </p:spPr>
        <p:txBody>
          <a:bodyPr wrap="square" lIns="0" tIns="0" rIns="0" bIns="0" rtlCol="0" anchor="ctr"/>
          <a:lstStyle/>
          <a:p>
            <a:pPr algn="ctr" indent="0" marL="0">
              <a:buNone/>
            </a:pPr>
            <a:r>
              <a:rPr lang="vi-VN" sz="5400" b="1" dirty="0">
                <a:solidFill>
                  <a:schemeClr val="tx1"/>
                </a:solidFill>
              </a:rPr>
              <a:t>+</a:t>
            </a:r>
            <a:endParaRPr lang="vi-VN" sz="5400" dirty="0"/>
          </a:p>
        </p:txBody>
      </p:sp>
      <p:sp>
        <p:nvSpPr>
          <p:cNvPr id="10" name="a2cf_box84"/>
          <p:cNvSpPr/>
          <p:nvPr/>
        </p:nvSpPr>
        <p:spPr>
          <a:xfrm>
            <a:off x="6827349" y="1371600"/>
            <a:ext cx="4754761" cy="2286000"/>
          </a:xfrm>
          <a:prstGeom prst="roundRect">
            <a:avLst>
              <a:gd name="adj" fmla="val 5600"/>
            </a:avLst>
          </a:prstGeom>
          <a:solidFill>
            <a:srgbClr val="FFF3E8"/>
          </a:solidFill>
          <a:ln/>
        </p:spPr>
      </p:sp>
      <p:pic>
        <p:nvPicPr>
          <p:cNvPr id="11" name="a2cf_emo85" descr="preencoded.png">    </p:cNvPr>
          <p:cNvPicPr>
            <a:picLocks noChangeAspect="1"/>
          </p:cNvPicPr>
          <p:nvPr/>
        </p:nvPicPr>
        <p:blipFill>
          <a:blip r:embed="rId3"/>
          <a:stretch>
            <a:fillRect/>
          </a:stretch>
        </p:blipFill>
        <p:spPr>
          <a:xfrm>
            <a:off x="7269288" y="1481328"/>
            <a:ext cx="822960" cy="822960"/>
          </a:xfrm>
          <a:prstGeom prst="rect">
            <a:avLst/>
          </a:prstGeom>
        </p:spPr>
      </p:pic>
      <p:sp>
        <p:nvSpPr>
          <p:cNvPr id="12" name="a2cf_txt86"/>
          <p:cNvSpPr txBox="1"/>
          <p:nvPr/>
        </p:nvSpPr>
        <p:spPr>
          <a:xfrm>
            <a:off x="7193100" y="2331720"/>
            <a:ext cx="4145176" cy="411480"/>
          </a:xfrm>
          <a:prstGeom prst="rect">
            <a:avLst/>
          </a:prstGeom>
          <a:noFill/>
          <a:ln/>
        </p:spPr>
        <p:txBody>
          <a:bodyPr wrap="square" lIns="0" tIns="0" rIns="0" bIns="0" rtlCol="0" anchor="t"/>
          <a:lstStyle/>
          <a:p>
            <a:pPr indent="0" marL="0">
              <a:buNone/>
            </a:pPr>
            <a:r>
              <a:rPr lang="vi-VN" sz="2400" b="1" dirty="0">
                <a:solidFill>
                  <a:schemeClr val="tx1"/>
                </a:solidFill>
              </a:rPr>
              <a:t>Thuật toán</a:t>
            </a:r>
            <a:endParaRPr lang="vi-VN" sz="2400" dirty="0"/>
          </a:p>
        </p:txBody>
      </p:sp>
      <p:sp>
        <p:nvSpPr>
          <p:cNvPr id="13" name="a2cf_txt87"/>
          <p:cNvSpPr txBox="1"/>
          <p:nvPr/>
        </p:nvSpPr>
        <p:spPr>
          <a:xfrm>
            <a:off x="7193100" y="2743200"/>
            <a:ext cx="4145176" cy="320040"/>
          </a:xfrm>
          <a:prstGeom prst="rect">
            <a:avLst/>
          </a:prstGeom>
          <a:noFill/>
          <a:ln/>
        </p:spPr>
        <p:txBody>
          <a:bodyPr wrap="square" lIns="0" tIns="0" rIns="0" bIns="0" rtlCol="0" anchor="t"/>
          <a:lstStyle/>
          <a:p>
            <a:pPr indent="0" marL="0">
              <a:buNone/>
            </a:pPr>
            <a:r>
              <a:rPr lang="vi-VN" sz="1600" dirty="0">
                <a:solidFill>
                  <a:schemeClr val="tx2"/>
                </a:solidFill>
              </a:rPr>
              <a:t>(Algorithm)</a:t>
            </a:r>
            <a:endParaRPr lang="vi-VN" sz="1600" dirty="0"/>
          </a:p>
        </p:txBody>
      </p:sp>
      <p:sp>
        <p:nvSpPr>
          <p:cNvPr id="14" name="a2cf_txt88"/>
          <p:cNvSpPr txBox="1"/>
          <p:nvPr/>
        </p:nvSpPr>
        <p:spPr>
          <a:xfrm>
            <a:off x="7193100" y="3108960"/>
            <a:ext cx="4145176" cy="365760"/>
          </a:xfrm>
          <a:prstGeom prst="rect">
            <a:avLst/>
          </a:prstGeom>
          <a:noFill/>
          <a:ln/>
        </p:spPr>
        <p:txBody>
          <a:bodyPr wrap="square" lIns="0" tIns="0" rIns="0" bIns="0" rtlCol="0" anchor="t"/>
          <a:lstStyle/>
          <a:p>
            <a:pPr indent="0" marL="0">
              <a:buNone/>
            </a:pPr>
            <a:r>
              <a:rPr lang="vi-VN" sz="1800" dirty="0">
                <a:solidFill>
                  <a:schemeClr val="accent1"/>
                </a:solidFill>
              </a:rPr>
              <a:t>Dữ liệu được xử lý thế nào</a:t>
            </a:r>
            <a:endParaRPr lang="vi-VN" sz="1800" dirty="0"/>
          </a:p>
        </p:txBody>
      </p:sp>
      <p:sp>
        <p:nvSpPr>
          <p:cNvPr id="15" name="a3cf_line89"/>
          <p:cNvSpPr/>
          <p:nvPr/>
        </p:nvSpPr>
        <p:spPr>
          <a:xfrm>
            <a:off x="6095848" y="3794760"/>
            <a:ext cx="0" cy="548640"/>
          </a:xfrm>
          <a:prstGeom prst="line">
            <a:avLst/>
          </a:prstGeom>
          <a:noFill/>
          <a:ln w="38100">
            <a:solidFill>
              <a:schemeClr val="accent1"/>
            </a:solidFill>
            <a:prstDash val="solid"/>
            <a:tailEnd type="triangle"/>
          </a:ln>
        </p:spPr>
      </p:sp>
      <p:sp>
        <p:nvSpPr>
          <p:cNvPr id="16" name="a3cf_box90"/>
          <p:cNvSpPr/>
          <p:nvPr/>
        </p:nvSpPr>
        <p:spPr>
          <a:xfrm>
            <a:off x="1828754" y="4480560"/>
            <a:ext cx="8534187" cy="1691640"/>
          </a:xfrm>
          <a:prstGeom prst="roundRect">
            <a:avLst>
              <a:gd name="adj" fmla="val 7568"/>
            </a:avLst>
          </a:prstGeom>
          <a:ln w="25400">
            <a:solidFill>
              <a:schemeClr val="accent1"/>
            </a:solidFill>
            <a:prstDash val="solid"/>
          </a:ln>
        </p:spPr>
      </p:sp>
      <p:sp>
        <p:nvSpPr>
          <p:cNvPr id="17" name="a3cf_txt91"/>
          <p:cNvSpPr txBox="1"/>
          <p:nvPr/>
        </p:nvSpPr>
        <p:spPr>
          <a:xfrm>
            <a:off x="2194505" y="4617720"/>
            <a:ext cx="7802685" cy="457200"/>
          </a:xfrm>
          <a:prstGeom prst="rect">
            <a:avLst/>
          </a:prstGeom>
          <a:noFill/>
          <a:ln/>
        </p:spPr>
        <p:txBody>
          <a:bodyPr wrap="square" lIns="0" tIns="0" rIns="0" bIns="0" rtlCol="0" anchor="t"/>
          <a:lstStyle/>
          <a:p>
            <a:pPr indent="0" marL="0">
              <a:buNone/>
            </a:pPr>
            <a:r>
              <a:rPr lang="vi-VN" sz="2400" b="1" dirty="0">
                <a:solidFill>
                  <a:schemeClr val="accent1"/>
                </a:solidFill>
              </a:rPr>
              <a:t>Hiệu năng </a:t>
            </a:r>
            <a:pPr indent="0" marL="0">
              <a:buNone/>
            </a:pPr>
            <a:r>
              <a:rPr lang="vi-VN" sz="1800" dirty="0">
                <a:solidFill>
                  <a:schemeClr val="tx2"/>
                </a:solidFill>
              </a:rPr>
              <a:t>(Performance)</a:t>
            </a:r>
            <a:endParaRPr lang="vi-VN" sz="2000" dirty="0"/>
          </a:p>
        </p:txBody>
      </p:sp>
      <p:pic>
        <p:nvPicPr>
          <p:cNvPr id="18" name="a3cf_emo92" descr="preencoded.png">    </p:cNvPr>
          <p:cNvPicPr>
            <a:picLocks noChangeAspect="1"/>
          </p:cNvPicPr>
          <p:nvPr/>
        </p:nvPicPr>
        <p:blipFill>
          <a:blip r:embed="rId4"/>
          <a:stretch>
            <a:fillRect/>
          </a:stretch>
        </p:blipFill>
        <p:spPr>
          <a:xfrm>
            <a:off x="2354514" y="5230368"/>
            <a:ext cx="594360" cy="594360"/>
          </a:xfrm>
          <a:prstGeom prst="rect">
            <a:avLst/>
          </a:prstGeom>
        </p:spPr>
      </p:pic>
      <p:sp>
        <p:nvSpPr>
          <p:cNvPr id="19" name="a3cf_txt93"/>
          <p:cNvSpPr txBox="1"/>
          <p:nvPr/>
        </p:nvSpPr>
        <p:spPr>
          <a:xfrm>
            <a:off x="3108882" y="5257800"/>
            <a:ext cx="2926007" cy="548640"/>
          </a:xfrm>
          <a:prstGeom prst="rect">
            <a:avLst/>
          </a:prstGeom>
          <a:noFill/>
          <a:ln/>
        </p:spPr>
        <p:txBody>
          <a:bodyPr wrap="square" lIns="0" tIns="0" rIns="0" bIns="0" rtlCol="0" anchor="ctr"/>
          <a:lstStyle/>
          <a:p>
            <a:pPr indent="0" marL="0">
              <a:buNone/>
            </a:pPr>
            <a:r>
              <a:rPr lang="vi-VN" sz="2000" dirty="0">
                <a:solidFill>
                  <a:schemeClr val="tx1"/>
                </a:solidFill>
              </a:rPr>
              <a:t>Thời gian chạy</a:t>
            </a:r>
            <a:endParaRPr lang="vi-VN" sz="2000" dirty="0"/>
          </a:p>
        </p:txBody>
      </p:sp>
      <p:pic>
        <p:nvPicPr>
          <p:cNvPr id="20" name="a3cf_emo94" descr="preencoded.png">    </p:cNvPr>
          <p:cNvPicPr>
            <a:picLocks noChangeAspect="1"/>
          </p:cNvPicPr>
          <p:nvPr/>
        </p:nvPicPr>
        <p:blipFill>
          <a:blip r:embed="rId5"/>
          <a:stretch>
            <a:fillRect/>
          </a:stretch>
        </p:blipFill>
        <p:spPr>
          <a:xfrm>
            <a:off x="6255856" y="5230368"/>
            <a:ext cx="594360" cy="594360"/>
          </a:xfrm>
          <a:prstGeom prst="rect">
            <a:avLst/>
          </a:prstGeom>
        </p:spPr>
      </p:pic>
      <p:sp>
        <p:nvSpPr>
          <p:cNvPr id="21" name="a3cf_txt95"/>
          <p:cNvSpPr txBox="1"/>
          <p:nvPr/>
        </p:nvSpPr>
        <p:spPr>
          <a:xfrm>
            <a:off x="7010225" y="5257800"/>
            <a:ext cx="3169841" cy="548640"/>
          </a:xfrm>
          <a:prstGeom prst="rect">
            <a:avLst/>
          </a:prstGeom>
          <a:noFill/>
          <a:ln/>
        </p:spPr>
        <p:txBody>
          <a:bodyPr wrap="square" lIns="0" tIns="0" rIns="0" bIns="0" rtlCol="0" anchor="ctr"/>
          <a:lstStyle/>
          <a:p>
            <a:pPr indent="0" marL="0">
              <a:buNone/>
            </a:pPr>
            <a:r>
              <a:rPr lang="vi-VN" sz="2000" dirty="0">
                <a:solidFill>
                  <a:schemeClr val="tx1"/>
                </a:solidFill>
              </a:rPr>
              <a:t>Bộ nhớ sử dụng</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4</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9"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Thuật toán </a:t>
            </a:r>
            <a:pPr algn="l" indent="0" marL="0">
              <a:buNone/>
            </a:pPr>
            <a:r>
              <a:rPr lang="vi-VN" sz="2400" b="1" dirty="0">
                <a:solidFill>
                  <a:schemeClr val="tx2"/>
                </a:solidFill>
              </a:rPr>
              <a:t>(Algorithm)</a:t>
            </a:r>
            <a:endParaRPr lang="vi-VN" sz="3000" dirty="0"/>
          </a:p>
        </p:txBody>
      </p:sp>
      <p:pic>
        <p:nvPicPr>
          <p:cNvPr id="3" name="o_titleEmo96"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97"/>
          <p:cNvSpPr/>
          <p:nvPr/>
        </p:nvSpPr>
        <p:spPr>
          <a:xfrm>
            <a:off x="609585" y="1325880"/>
            <a:ext cx="3169841" cy="777240"/>
          </a:xfrm>
          <a:prstGeom prst="roundRect">
            <a:avLst>
              <a:gd name="adj" fmla="val 16471"/>
            </a:avLst>
          </a:prstGeom>
          <a:solidFill>
            <a:srgbClr val="FFF3E8"/>
          </a:solidFill>
          <a:ln/>
        </p:spPr>
        <p:txBody>
          <a:bodyPr wrap="square" lIns="0" tIns="0" rIns="0" bIns="0" rtlCol="0" anchor="ctr"/>
          <a:lstStyle/>
          <a:p>
            <a:pPr algn="ctr" indent="0" marL="0">
              <a:buNone/>
            </a:pPr>
            <a:r>
              <a:rPr lang="vi-VN" sz="1800" b="1" dirty="0">
                <a:solidFill>
                  <a:schemeClr val="tx1"/>
                </a:solidFill>
              </a:rPr>
              <a:t>Đầu vào (Input)</a:t>
            </a:r>
            <a:endParaRPr lang="vi-VN" sz="1800" dirty="0"/>
          </a:p>
        </p:txBody>
      </p:sp>
      <p:sp>
        <p:nvSpPr>
          <p:cNvPr id="5" name="a1af_line98"/>
          <p:cNvSpPr/>
          <p:nvPr/>
        </p:nvSpPr>
        <p:spPr>
          <a:xfrm>
            <a:off x="3840384" y="1714500"/>
            <a:ext cx="609585" cy="0"/>
          </a:xfrm>
          <a:prstGeom prst="line">
            <a:avLst/>
          </a:prstGeom>
          <a:noFill/>
          <a:ln w="31750">
            <a:solidFill>
              <a:schemeClr val="accent1"/>
            </a:solidFill>
            <a:prstDash val="solid"/>
            <a:tailEnd type="triangle"/>
          </a:ln>
        </p:spPr>
      </p:sp>
      <p:sp>
        <p:nvSpPr>
          <p:cNvPr id="6" name="a1af_box99"/>
          <p:cNvSpPr/>
          <p:nvPr/>
        </p:nvSpPr>
        <p:spPr>
          <a:xfrm>
            <a:off x="4510927" y="1325880"/>
            <a:ext cx="3169841" cy="777240"/>
          </a:xfrm>
          <a:prstGeom prst="roundRect">
            <a:avLst>
              <a:gd name="adj" fmla="val 16471"/>
            </a:avLst>
          </a:prstGeom>
          <a:ln w="25400">
            <a:solidFill>
              <a:schemeClr val="accent1"/>
            </a:solidFill>
            <a:prstDash val="solid"/>
          </a:ln>
        </p:spPr>
        <p:txBody>
          <a:bodyPr wrap="square" lIns="0" tIns="0" rIns="0" bIns="0" rtlCol="0" anchor="ctr"/>
          <a:lstStyle/>
          <a:p>
            <a:pPr algn="ctr" indent="0" marL="0">
              <a:buNone/>
            </a:pPr>
            <a:r>
              <a:rPr lang="vi-VN" sz="1800" b="1" dirty="0">
                <a:solidFill>
                  <a:schemeClr val="accent1"/>
                </a:solidFill>
              </a:rPr>
              <a:t>Xử lý từng bước</a:t>
            </a:r>
            <a:endParaRPr lang="vi-VN" sz="1800" dirty="0"/>
          </a:p>
        </p:txBody>
      </p:sp>
      <p:sp>
        <p:nvSpPr>
          <p:cNvPr id="7" name="a1af_line100"/>
          <p:cNvSpPr/>
          <p:nvPr/>
        </p:nvSpPr>
        <p:spPr>
          <a:xfrm>
            <a:off x="7741726" y="1714500"/>
            <a:ext cx="609585" cy="0"/>
          </a:xfrm>
          <a:prstGeom prst="line">
            <a:avLst/>
          </a:prstGeom>
          <a:noFill/>
          <a:ln w="31750">
            <a:solidFill>
              <a:schemeClr val="accent1"/>
            </a:solidFill>
            <a:prstDash val="solid"/>
            <a:tailEnd type="triangle"/>
          </a:ln>
        </p:spPr>
      </p:sp>
      <p:sp>
        <p:nvSpPr>
          <p:cNvPr id="8" name="a1af_box101"/>
          <p:cNvSpPr/>
          <p:nvPr/>
        </p:nvSpPr>
        <p:spPr>
          <a:xfrm>
            <a:off x="8412270" y="1325880"/>
            <a:ext cx="3169841" cy="777240"/>
          </a:xfrm>
          <a:prstGeom prst="roundRect">
            <a:avLst>
              <a:gd name="adj" fmla="val 16471"/>
            </a:avLst>
          </a:prstGeom>
          <a:solidFill>
            <a:srgbClr val="FFF3E8"/>
          </a:solidFill>
          <a:ln/>
        </p:spPr>
        <p:txBody>
          <a:bodyPr wrap="square" lIns="0" tIns="0" rIns="0" bIns="0" rtlCol="0" anchor="ctr"/>
          <a:lstStyle/>
          <a:p>
            <a:pPr algn="ctr" indent="0" marL="0">
              <a:buNone/>
            </a:pPr>
            <a:r>
              <a:rPr lang="vi-VN" sz="1800" b="1" dirty="0">
                <a:solidFill>
                  <a:schemeClr val="tx1"/>
                </a:solidFill>
              </a:rPr>
              <a:t>Đầu ra (Output)</a:t>
            </a:r>
            <a:endParaRPr lang="vi-VN" sz="1800" dirty="0"/>
          </a:p>
        </p:txBody>
      </p:sp>
      <p:sp>
        <p:nvSpPr>
          <p:cNvPr id="9" name="a2cf_txt102"/>
          <p:cNvSpPr txBox="1"/>
          <p:nvPr/>
        </p:nvSpPr>
        <p:spPr>
          <a:xfrm>
            <a:off x="609585" y="2423160"/>
            <a:ext cx="10972526" cy="411480"/>
          </a:xfrm>
          <a:prstGeom prst="rect">
            <a:avLst/>
          </a:prstGeom>
          <a:noFill/>
          <a:ln/>
        </p:spPr>
        <p:txBody>
          <a:bodyPr wrap="square" lIns="0" tIns="0" rIns="0" bIns="0" rtlCol="0" anchor="t"/>
          <a:lstStyle/>
          <a:p>
            <a:pPr indent="0" marL="0">
              <a:buNone/>
            </a:pPr>
            <a:r>
              <a:rPr lang="vi-VN" sz="2000" b="1" dirty="0">
                <a:solidFill>
                  <a:schemeClr val="tx1"/>
                </a:solidFill>
              </a:rPr>
              <a:t>Ví dụ: tìm số lớn nhất </a:t>
            </a:r>
            <a:pPr indent="0" marL="0">
              <a:buNone/>
            </a:pPr>
            <a:r>
              <a:rPr lang="vi-VN" sz="1600" dirty="0">
                <a:solidFill>
                  <a:schemeClr val="tx2"/>
                </a:solidFill>
              </a:rPr>
              <a:t>(Find Largest)</a:t>
            </a:r>
            <a:endParaRPr lang="vi-VN" sz="2000" dirty="0"/>
          </a:p>
        </p:txBody>
      </p:sp>
      <p:sp>
        <p:nvSpPr>
          <p:cNvPr id="10" name="a2cf_txt103"/>
          <p:cNvSpPr txBox="1"/>
          <p:nvPr/>
        </p:nvSpPr>
        <p:spPr>
          <a:xfrm>
            <a:off x="609585" y="2971800"/>
            <a:ext cx="1950671" cy="731520"/>
          </a:xfrm>
          <a:prstGeom prst="rect">
            <a:avLst/>
          </a:prstGeom>
          <a:noFill/>
          <a:ln/>
        </p:spPr>
        <p:txBody>
          <a:bodyPr wrap="square" lIns="0" tIns="0" rIns="0" bIns="0" rtlCol="0" anchor="ctr"/>
          <a:lstStyle/>
          <a:p>
            <a:pPr indent="0" marL="0">
              <a:buNone/>
            </a:pPr>
            <a:r>
              <a:rPr lang="vi-VN" sz="1800" dirty="0">
                <a:solidFill>
                  <a:schemeClr val="tx2"/>
                </a:solidFill>
              </a:rPr>
              <a:t>Danh sách</a:t>
            </a:r>
            <a:endParaRPr lang="vi-VN" sz="1800" dirty="0"/>
          </a:p>
        </p:txBody>
      </p:sp>
      <p:sp>
        <p:nvSpPr>
          <p:cNvPr id="11" name="a2cf_txt104"/>
          <p:cNvSpPr txBox="1"/>
          <p:nvPr/>
        </p:nvSpPr>
        <p:spPr>
          <a:xfrm>
            <a:off x="609585" y="3931920"/>
            <a:ext cx="1950671" cy="731520"/>
          </a:xfrm>
          <a:prstGeom prst="rect">
            <a:avLst/>
          </a:prstGeom>
          <a:noFill/>
          <a:ln/>
        </p:spPr>
        <p:txBody>
          <a:bodyPr wrap="square" lIns="0" tIns="0" rIns="0" bIns="0" rtlCol="0" anchor="ctr"/>
          <a:lstStyle/>
          <a:p>
            <a:pPr indent="0" marL="0">
              <a:buNone/>
            </a:pPr>
            <a:r>
              <a:rPr lang="vi-VN" sz="1800" b="1" dirty="0">
                <a:solidFill>
                  <a:schemeClr val="accent1"/>
                </a:solidFill>
              </a:rPr>
              <a:t>Largest</a:t>
            </a:r>
            <a:endParaRPr lang="vi-VN" sz="1800" dirty="0"/>
          </a:p>
        </p:txBody>
      </p:sp>
      <p:sp>
        <p:nvSpPr>
          <p:cNvPr id="12" name="a2cf_box105"/>
          <p:cNvSpPr/>
          <p:nvPr/>
        </p:nvSpPr>
        <p:spPr>
          <a:xfrm>
            <a:off x="2682173" y="2971800"/>
            <a:ext cx="1548345" cy="731520"/>
          </a:xfrm>
          <a:prstGeom prst="roundRect">
            <a:avLst>
              <a:gd name="adj" fmla="val 17500"/>
            </a:avLst>
          </a:prstGeom>
          <a:solidFill>
            <a:srgbClr val="FFF3E8"/>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12</a:t>
            </a:r>
            <a:endParaRPr lang="vi-VN" sz="2000" dirty="0"/>
          </a:p>
        </p:txBody>
      </p:sp>
      <p:sp>
        <p:nvSpPr>
          <p:cNvPr id="13" name="a2cf_box106"/>
          <p:cNvSpPr/>
          <p:nvPr/>
        </p:nvSpPr>
        <p:spPr>
          <a:xfrm>
            <a:off x="4474352" y="2971800"/>
            <a:ext cx="1548345" cy="731520"/>
          </a:xfrm>
          <a:prstGeom prst="roundRect">
            <a:avLst>
              <a:gd name="adj" fmla="val 17500"/>
            </a:avLst>
          </a:prstGeom>
          <a:solidFill>
            <a:srgbClr val="FFF3E8"/>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4" name="a2cf_box107"/>
          <p:cNvSpPr/>
          <p:nvPr/>
        </p:nvSpPr>
        <p:spPr>
          <a:xfrm>
            <a:off x="6266531" y="2971800"/>
            <a:ext cx="1548345" cy="731520"/>
          </a:xfrm>
          <a:prstGeom prst="roundRect">
            <a:avLst>
              <a:gd name="adj" fmla="val 17500"/>
            </a:avLst>
          </a:prstGeom>
          <a:solidFill>
            <a:srgbClr val="FFF3E8"/>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13</a:t>
            </a:r>
            <a:endParaRPr lang="vi-VN" sz="2000" dirty="0"/>
          </a:p>
        </p:txBody>
      </p:sp>
      <p:sp>
        <p:nvSpPr>
          <p:cNvPr id="15" name="a2cf_box108"/>
          <p:cNvSpPr/>
          <p:nvPr/>
        </p:nvSpPr>
        <p:spPr>
          <a:xfrm>
            <a:off x="8058711" y="2971800"/>
            <a:ext cx="1548345" cy="731520"/>
          </a:xfrm>
          <a:prstGeom prst="roundRect">
            <a:avLst>
              <a:gd name="adj" fmla="val 17500"/>
            </a:avLst>
          </a:prstGeom>
          <a:solidFill>
            <a:srgbClr val="FFF3E8"/>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a:t>
            </a:r>
            <a:endParaRPr lang="vi-VN" sz="2000" dirty="0"/>
          </a:p>
        </p:txBody>
      </p:sp>
      <p:sp>
        <p:nvSpPr>
          <p:cNvPr id="16" name="a2cf_box109"/>
          <p:cNvSpPr/>
          <p:nvPr/>
        </p:nvSpPr>
        <p:spPr>
          <a:xfrm>
            <a:off x="9850890" y="2971800"/>
            <a:ext cx="1548345" cy="731520"/>
          </a:xfrm>
          <a:prstGeom prst="roundRect">
            <a:avLst>
              <a:gd name="adj" fmla="val 17500"/>
            </a:avLst>
          </a:prstGeom>
          <a:solidFill>
            <a:srgbClr val="FFF3E8"/>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11</a:t>
            </a:r>
            <a:endParaRPr lang="vi-VN" sz="2000" dirty="0"/>
          </a:p>
        </p:txBody>
      </p:sp>
      <p:sp>
        <p:nvSpPr>
          <p:cNvPr id="17" name="a3cf_box110"/>
          <p:cNvSpPr/>
          <p:nvPr/>
        </p:nvSpPr>
        <p:spPr>
          <a:xfrm>
            <a:off x="2682173" y="3931920"/>
            <a:ext cx="1548345" cy="731520"/>
          </a:xfrm>
          <a:prstGeom prst="roundRect">
            <a:avLst>
              <a:gd name="adj" fmla="val 17500"/>
            </a:avLst>
          </a:prstGeom>
          <a:solidFill>
            <a:schemeClr val="accent1"/>
          </a:solidFill>
          <a:ln w="25400">
            <a:solidFill>
              <a:schemeClr val="accent1"/>
            </a:solidFill>
            <a:prstDash val="solid"/>
          </a:ln>
        </p:spPr>
        <p:txBody>
          <a:bodyPr wrap="square" lIns="0" tIns="0" rIns="0" bIns="0" rtlCol="0" anchor="ctr"/>
          <a:lstStyle/>
          <a:p>
            <a:pPr algn="ctr" indent="0" marL="0">
              <a:buNone/>
            </a:pPr>
            <a:r>
              <a:rPr lang="vi-VN" sz="2000" b="1" dirty="0">
                <a:solidFill>
                  <a:schemeClr val="bg1"/>
                </a:solidFill>
              </a:rPr>
              <a:t>12</a:t>
            </a:r>
            <a:endParaRPr lang="vi-VN" sz="2000" dirty="0"/>
          </a:p>
        </p:txBody>
      </p:sp>
      <p:sp>
        <p:nvSpPr>
          <p:cNvPr id="18" name="a4af_box111"/>
          <p:cNvSpPr/>
          <p:nvPr/>
        </p:nvSpPr>
        <p:spPr>
          <a:xfrm>
            <a:off x="4474352" y="3931920"/>
            <a:ext cx="1548345" cy="731520"/>
          </a:xfrm>
          <a:prstGeom prst="roundRect">
            <a:avLst>
              <a:gd name="adj" fmla="val 17500"/>
            </a:avLst>
          </a:prstGeom>
          <a:ln w="25400">
            <a:solidFill>
              <a:schemeClr val="accent1"/>
            </a:solidFill>
            <a:prstDash val="solid"/>
          </a:ln>
        </p:spPr>
        <p:txBody>
          <a:bodyPr wrap="square" lIns="0" tIns="0" rIns="0" bIns="0" rtlCol="0" anchor="ctr"/>
          <a:lstStyle/>
          <a:p>
            <a:pPr algn="ctr" indent="0" marL="0">
              <a:buNone/>
            </a:pPr>
            <a:r>
              <a:rPr lang="vi-VN" sz="2000" b="1" dirty="0">
                <a:solidFill>
                  <a:schemeClr val="accent1"/>
                </a:solidFill>
              </a:rPr>
              <a:t>12</a:t>
            </a:r>
            <a:endParaRPr lang="vi-VN" sz="2000" dirty="0"/>
          </a:p>
        </p:txBody>
      </p:sp>
      <p:sp>
        <p:nvSpPr>
          <p:cNvPr id="19" name="a5af_box112"/>
          <p:cNvSpPr/>
          <p:nvPr/>
        </p:nvSpPr>
        <p:spPr>
          <a:xfrm>
            <a:off x="6266531" y="3931920"/>
            <a:ext cx="1548345" cy="731520"/>
          </a:xfrm>
          <a:prstGeom prst="roundRect">
            <a:avLst>
              <a:gd name="adj" fmla="val 17500"/>
            </a:avLst>
          </a:prstGeom>
          <a:solidFill>
            <a:schemeClr val="accent1"/>
          </a:solidFill>
          <a:ln w="25400">
            <a:solidFill>
              <a:schemeClr val="accent1"/>
            </a:solidFill>
            <a:prstDash val="solid"/>
          </a:ln>
        </p:spPr>
        <p:txBody>
          <a:bodyPr wrap="square" lIns="0" tIns="0" rIns="0" bIns="0" rtlCol="0" anchor="ctr"/>
          <a:lstStyle/>
          <a:p>
            <a:pPr algn="ctr" indent="0" marL="0">
              <a:buNone/>
            </a:pPr>
            <a:r>
              <a:rPr lang="vi-VN" sz="2000" b="1" dirty="0">
                <a:solidFill>
                  <a:schemeClr val="bg1"/>
                </a:solidFill>
              </a:rPr>
              <a:t>13</a:t>
            </a:r>
            <a:endParaRPr lang="vi-VN" sz="2000" dirty="0"/>
          </a:p>
        </p:txBody>
      </p:sp>
      <p:sp>
        <p:nvSpPr>
          <p:cNvPr id="20" name="a6af_box113"/>
          <p:cNvSpPr/>
          <p:nvPr/>
        </p:nvSpPr>
        <p:spPr>
          <a:xfrm>
            <a:off x="8058711" y="3931920"/>
            <a:ext cx="1548345" cy="731520"/>
          </a:xfrm>
          <a:prstGeom prst="roundRect">
            <a:avLst>
              <a:gd name="adj" fmla="val 17500"/>
            </a:avLst>
          </a:prstGeom>
          <a:ln w="25400">
            <a:solidFill>
              <a:schemeClr val="accent1"/>
            </a:solidFill>
            <a:prstDash val="solid"/>
          </a:ln>
        </p:spPr>
        <p:txBody>
          <a:bodyPr wrap="square" lIns="0" tIns="0" rIns="0" bIns="0" rtlCol="0" anchor="ctr"/>
          <a:lstStyle/>
          <a:p>
            <a:pPr algn="ctr" indent="0" marL="0">
              <a:buNone/>
            </a:pPr>
            <a:r>
              <a:rPr lang="vi-VN" sz="2000" b="1" dirty="0">
                <a:solidFill>
                  <a:schemeClr val="accent1"/>
                </a:solidFill>
              </a:rPr>
              <a:t>13</a:t>
            </a:r>
            <a:endParaRPr lang="vi-VN" sz="2000" dirty="0"/>
          </a:p>
        </p:txBody>
      </p:sp>
      <p:sp>
        <p:nvSpPr>
          <p:cNvPr id="21" name="a7af_box114"/>
          <p:cNvSpPr/>
          <p:nvPr/>
        </p:nvSpPr>
        <p:spPr>
          <a:xfrm>
            <a:off x="9850890" y="3931920"/>
            <a:ext cx="1548345" cy="731520"/>
          </a:xfrm>
          <a:prstGeom prst="roundRect">
            <a:avLst>
              <a:gd name="adj" fmla="val 17500"/>
            </a:avLst>
          </a:prstGeom>
          <a:ln w="25400">
            <a:solidFill>
              <a:schemeClr val="accent1"/>
            </a:solidFill>
            <a:prstDash val="solid"/>
          </a:ln>
        </p:spPr>
        <p:txBody>
          <a:bodyPr wrap="square" lIns="0" tIns="0" rIns="0" bIns="0" rtlCol="0" anchor="ctr"/>
          <a:lstStyle/>
          <a:p>
            <a:pPr algn="ctr" indent="0" marL="0">
              <a:buNone/>
            </a:pPr>
            <a:r>
              <a:rPr lang="vi-VN" sz="2000" b="1" dirty="0">
                <a:solidFill>
                  <a:schemeClr val="accent1"/>
                </a:solidFill>
              </a:rPr>
              <a:t>13</a:t>
            </a:r>
            <a:endParaRPr lang="vi-VN" sz="2000" dirty="0"/>
          </a:p>
        </p:txBody>
      </p:sp>
      <p:sp>
        <p:nvSpPr>
          <p:cNvPr id="22" name="a8cf_box115"/>
          <p:cNvSpPr/>
          <p:nvPr/>
        </p:nvSpPr>
        <p:spPr>
          <a:xfrm>
            <a:off x="609585" y="5029200"/>
            <a:ext cx="10972526" cy="1051560"/>
          </a:xfrm>
          <a:prstGeom prst="roundRect">
            <a:avLst>
              <a:gd name="adj" fmla="val 12174"/>
            </a:avLst>
          </a:prstGeom>
          <a:solidFill>
            <a:srgbClr val="FFF3E8"/>
          </a:solidFill>
          <a:ln/>
        </p:spPr>
      </p:sp>
      <p:pic>
        <p:nvPicPr>
          <p:cNvPr id="23" name="a8cf_icon116" descr="preencoded.png">    </p:cNvPr>
          <p:cNvPicPr>
            <a:picLocks noChangeAspect="1"/>
          </p:cNvPicPr>
          <p:nvPr/>
        </p:nvPicPr>
        <p:blipFill>
          <a:blip r:embed="rId2"/>
          <a:stretch>
            <a:fillRect/>
          </a:stretch>
        </p:blipFill>
        <p:spPr>
          <a:xfrm>
            <a:off x="982950" y="5349240"/>
            <a:ext cx="411480" cy="411480"/>
          </a:xfrm>
          <a:prstGeom prst="rect">
            <a:avLst/>
          </a:prstGeom>
        </p:spPr>
      </p:pic>
      <p:sp>
        <p:nvSpPr>
          <p:cNvPr id="24" name="a8cf_txt117"/>
          <p:cNvSpPr txBox="1"/>
          <p:nvPr/>
        </p:nvSpPr>
        <p:spPr>
          <a:xfrm>
            <a:off x="1706837" y="5029200"/>
            <a:ext cx="9631439" cy="1051560"/>
          </a:xfrm>
          <a:prstGeom prst="rect">
            <a:avLst/>
          </a:prstGeom>
          <a:noFill/>
          <a:ln/>
        </p:spPr>
        <p:txBody>
          <a:bodyPr wrap="square" lIns="0" tIns="0" rIns="0" bIns="0" rtlCol="0" anchor="ctr"/>
          <a:lstStyle/>
          <a:p>
            <a:pPr indent="0" marL="0">
              <a:buNone/>
            </a:pPr>
            <a:r>
              <a:rPr lang="vi-VN" sz="2000" dirty="0">
                <a:solidFill>
                  <a:schemeClr val="tx1"/>
                </a:solidFill>
              </a:rPr>
              <a:t>Lặp: nếu số hiện tại &gt; Largest thì gán Largest = số hiện tại</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5</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par>
                          <p:cTn id="55" fill="hold">
                            <p:stCondLst>
                              <p:cond delay="10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Ba cấu trúc cơ bản của thuật toán</a:t>
            </a:r>
            <a:endParaRPr lang="vi-VN" sz="3000" dirty="0"/>
          </a:p>
        </p:txBody>
      </p:sp>
      <p:pic>
        <p:nvPicPr>
          <p:cNvPr id="3" name="o_titleEmo118"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119"/>
          <p:cNvSpPr/>
          <p:nvPr/>
        </p:nvSpPr>
        <p:spPr>
          <a:xfrm>
            <a:off x="609585" y="1325880"/>
            <a:ext cx="3413675" cy="3886200"/>
          </a:xfrm>
          <a:prstGeom prst="roundRect">
            <a:avLst>
              <a:gd name="adj" fmla="val 3750"/>
            </a:avLst>
          </a:prstGeom>
          <a:solidFill>
            <a:srgbClr val="FFF3E8"/>
          </a:solidFill>
          <a:ln/>
        </p:spPr>
      </p:sp>
      <p:sp>
        <p:nvSpPr>
          <p:cNvPr id="5" name="a1af_txt120"/>
          <p:cNvSpPr txBox="1"/>
          <p:nvPr/>
        </p:nvSpPr>
        <p:spPr>
          <a:xfrm>
            <a:off x="914377" y="3611880"/>
            <a:ext cx="2804090" cy="411480"/>
          </a:xfrm>
          <a:prstGeom prst="rect">
            <a:avLst/>
          </a:prstGeom>
          <a:noFill/>
          <a:ln/>
        </p:spPr>
        <p:txBody>
          <a:bodyPr wrap="square" lIns="0" tIns="0" rIns="0" bIns="0" rtlCol="0" anchor="t"/>
          <a:lstStyle/>
          <a:p>
            <a:pPr indent="0" marL="0">
              <a:buNone/>
            </a:pPr>
            <a:r>
              <a:rPr lang="vi-VN" sz="2400" b="1" dirty="0">
                <a:solidFill>
                  <a:schemeClr val="tx1"/>
                </a:solidFill>
              </a:rPr>
              <a:t>Tuần tự</a:t>
            </a:r>
            <a:endParaRPr lang="vi-VN" sz="2400" dirty="0"/>
          </a:p>
        </p:txBody>
      </p:sp>
      <p:sp>
        <p:nvSpPr>
          <p:cNvPr id="6" name="a1af_txt121"/>
          <p:cNvSpPr txBox="1"/>
          <p:nvPr/>
        </p:nvSpPr>
        <p:spPr>
          <a:xfrm>
            <a:off x="914377" y="4023360"/>
            <a:ext cx="2804090" cy="320040"/>
          </a:xfrm>
          <a:prstGeom prst="rect">
            <a:avLst/>
          </a:prstGeom>
          <a:noFill/>
          <a:ln/>
        </p:spPr>
        <p:txBody>
          <a:bodyPr wrap="square" lIns="0" tIns="0" rIns="0" bIns="0" rtlCol="0" anchor="t"/>
          <a:lstStyle/>
          <a:p>
            <a:pPr indent="0" marL="0">
              <a:buNone/>
            </a:pPr>
            <a:r>
              <a:rPr lang="vi-VN" sz="1600" dirty="0">
                <a:solidFill>
                  <a:schemeClr val="tx2"/>
                </a:solidFill>
              </a:rPr>
              <a:t>(Sequence)</a:t>
            </a:r>
            <a:endParaRPr lang="vi-VN" sz="1600" dirty="0"/>
          </a:p>
        </p:txBody>
      </p:sp>
      <p:sp>
        <p:nvSpPr>
          <p:cNvPr id="7" name="a1af_txt122"/>
          <p:cNvSpPr txBox="1"/>
          <p:nvPr/>
        </p:nvSpPr>
        <p:spPr>
          <a:xfrm>
            <a:off x="914377" y="4434840"/>
            <a:ext cx="2804090" cy="640080"/>
          </a:xfrm>
          <a:prstGeom prst="rect">
            <a:avLst/>
          </a:prstGeom>
          <a:noFill/>
          <a:ln/>
        </p:spPr>
        <p:txBody>
          <a:bodyPr wrap="square" lIns="0" tIns="0" rIns="0" bIns="0" rtlCol="0" anchor="t"/>
          <a:lstStyle/>
          <a:p>
            <a:pPr indent="0" marL="0">
              <a:buNone/>
            </a:pPr>
            <a:r>
              <a:rPr lang="vi-VN" sz="1600" dirty="0">
                <a:solidFill>
                  <a:schemeClr val="tx1"/>
                </a:solidFill>
              </a:rPr>
              <a:t>Các lệnh chạy lần lượt</a:t>
            </a:r>
            <a:endParaRPr lang="vi-VN" sz="1600" dirty="0"/>
          </a:p>
        </p:txBody>
      </p:sp>
      <p:sp>
        <p:nvSpPr>
          <p:cNvPr id="8" name="a2cf_box123"/>
          <p:cNvSpPr/>
          <p:nvPr/>
        </p:nvSpPr>
        <p:spPr>
          <a:xfrm>
            <a:off x="4389010" y="1325880"/>
            <a:ext cx="3413675" cy="3886200"/>
          </a:xfrm>
          <a:prstGeom prst="roundRect">
            <a:avLst>
              <a:gd name="adj" fmla="val 3750"/>
            </a:avLst>
          </a:prstGeom>
          <a:solidFill>
            <a:srgbClr val="FFF3E8"/>
          </a:solidFill>
          <a:ln/>
        </p:spPr>
      </p:sp>
      <p:sp>
        <p:nvSpPr>
          <p:cNvPr id="9" name="a2cf_txt124"/>
          <p:cNvSpPr txBox="1"/>
          <p:nvPr/>
        </p:nvSpPr>
        <p:spPr>
          <a:xfrm>
            <a:off x="4693803" y="3611880"/>
            <a:ext cx="2804090" cy="411480"/>
          </a:xfrm>
          <a:prstGeom prst="rect">
            <a:avLst/>
          </a:prstGeom>
          <a:noFill/>
          <a:ln/>
        </p:spPr>
        <p:txBody>
          <a:bodyPr wrap="square" lIns="0" tIns="0" rIns="0" bIns="0" rtlCol="0" anchor="t"/>
          <a:lstStyle/>
          <a:p>
            <a:pPr indent="0" marL="0">
              <a:buNone/>
            </a:pPr>
            <a:r>
              <a:rPr lang="vi-VN" sz="2400" b="1" dirty="0">
                <a:solidFill>
                  <a:schemeClr val="tx1"/>
                </a:solidFill>
              </a:rPr>
              <a:t>Quyết định</a:t>
            </a:r>
            <a:endParaRPr lang="vi-VN" sz="2400" dirty="0"/>
          </a:p>
        </p:txBody>
      </p:sp>
      <p:sp>
        <p:nvSpPr>
          <p:cNvPr id="10" name="a2cf_txt125"/>
          <p:cNvSpPr txBox="1"/>
          <p:nvPr/>
        </p:nvSpPr>
        <p:spPr>
          <a:xfrm>
            <a:off x="4693803" y="4023360"/>
            <a:ext cx="2804090" cy="320040"/>
          </a:xfrm>
          <a:prstGeom prst="rect">
            <a:avLst/>
          </a:prstGeom>
          <a:noFill/>
          <a:ln/>
        </p:spPr>
        <p:txBody>
          <a:bodyPr wrap="square" lIns="0" tIns="0" rIns="0" bIns="0" rtlCol="0" anchor="t"/>
          <a:lstStyle/>
          <a:p>
            <a:pPr indent="0" marL="0">
              <a:buNone/>
            </a:pPr>
            <a:r>
              <a:rPr lang="vi-VN" sz="1600" dirty="0">
                <a:solidFill>
                  <a:schemeClr val="tx2"/>
                </a:solidFill>
              </a:rPr>
              <a:t>(Decision)</a:t>
            </a:r>
            <a:endParaRPr lang="vi-VN" sz="1600" dirty="0"/>
          </a:p>
        </p:txBody>
      </p:sp>
      <p:sp>
        <p:nvSpPr>
          <p:cNvPr id="11" name="a2cf_txt126"/>
          <p:cNvSpPr txBox="1"/>
          <p:nvPr/>
        </p:nvSpPr>
        <p:spPr>
          <a:xfrm>
            <a:off x="4693803" y="4434840"/>
            <a:ext cx="2804090" cy="640080"/>
          </a:xfrm>
          <a:prstGeom prst="rect">
            <a:avLst/>
          </a:prstGeom>
          <a:noFill/>
          <a:ln/>
        </p:spPr>
        <p:txBody>
          <a:bodyPr wrap="square" lIns="0" tIns="0" rIns="0" bIns="0" rtlCol="0" anchor="t"/>
          <a:lstStyle/>
          <a:p>
            <a:pPr indent="0" marL="0">
              <a:buNone/>
            </a:pPr>
            <a:r>
              <a:rPr lang="vi-VN" sz="1600" dirty="0">
                <a:solidFill>
                  <a:schemeClr val="tx1"/>
                </a:solidFill>
              </a:rPr>
              <a:t>Kiểm tra điều kiện, chọn nhánh</a:t>
            </a:r>
            <a:endParaRPr lang="vi-VN" sz="1600" dirty="0"/>
          </a:p>
        </p:txBody>
      </p:sp>
      <p:sp>
        <p:nvSpPr>
          <p:cNvPr id="12" name="a3cf_box127"/>
          <p:cNvSpPr/>
          <p:nvPr/>
        </p:nvSpPr>
        <p:spPr>
          <a:xfrm>
            <a:off x="8168436" y="1325880"/>
            <a:ext cx="3413675" cy="3886200"/>
          </a:xfrm>
          <a:prstGeom prst="roundRect">
            <a:avLst>
              <a:gd name="adj" fmla="val 3750"/>
            </a:avLst>
          </a:prstGeom>
          <a:solidFill>
            <a:srgbClr val="FFF3E8"/>
          </a:solidFill>
          <a:ln/>
        </p:spPr>
      </p:sp>
      <p:sp>
        <p:nvSpPr>
          <p:cNvPr id="13" name="a3cf_txt128"/>
          <p:cNvSpPr txBox="1"/>
          <p:nvPr/>
        </p:nvSpPr>
        <p:spPr>
          <a:xfrm>
            <a:off x="8473228" y="3611880"/>
            <a:ext cx="2804090" cy="411480"/>
          </a:xfrm>
          <a:prstGeom prst="rect">
            <a:avLst/>
          </a:prstGeom>
          <a:noFill/>
          <a:ln/>
        </p:spPr>
        <p:txBody>
          <a:bodyPr wrap="square" lIns="0" tIns="0" rIns="0" bIns="0" rtlCol="0" anchor="t"/>
          <a:lstStyle/>
          <a:p>
            <a:pPr indent="0" marL="0">
              <a:buNone/>
            </a:pPr>
            <a:r>
              <a:rPr lang="vi-VN" sz="2400" b="1" dirty="0">
                <a:solidFill>
                  <a:schemeClr val="tx1"/>
                </a:solidFill>
              </a:rPr>
              <a:t>Lặp</a:t>
            </a:r>
            <a:endParaRPr lang="vi-VN" sz="2400" dirty="0"/>
          </a:p>
        </p:txBody>
      </p:sp>
      <p:sp>
        <p:nvSpPr>
          <p:cNvPr id="14" name="a3cf_txt129"/>
          <p:cNvSpPr txBox="1"/>
          <p:nvPr/>
        </p:nvSpPr>
        <p:spPr>
          <a:xfrm>
            <a:off x="8473228" y="4023360"/>
            <a:ext cx="2804090" cy="320040"/>
          </a:xfrm>
          <a:prstGeom prst="rect">
            <a:avLst/>
          </a:prstGeom>
          <a:noFill/>
          <a:ln/>
        </p:spPr>
        <p:txBody>
          <a:bodyPr wrap="square" lIns="0" tIns="0" rIns="0" bIns="0" rtlCol="0" anchor="t"/>
          <a:lstStyle/>
          <a:p>
            <a:pPr indent="0" marL="0">
              <a:buNone/>
            </a:pPr>
            <a:r>
              <a:rPr lang="vi-VN" sz="1600" dirty="0">
                <a:solidFill>
                  <a:schemeClr val="tx2"/>
                </a:solidFill>
              </a:rPr>
              <a:t>(Repetition)</a:t>
            </a:r>
            <a:endParaRPr lang="vi-VN" sz="1600" dirty="0"/>
          </a:p>
        </p:txBody>
      </p:sp>
      <p:sp>
        <p:nvSpPr>
          <p:cNvPr id="15" name="a3cf_txt130"/>
          <p:cNvSpPr txBox="1"/>
          <p:nvPr/>
        </p:nvSpPr>
        <p:spPr>
          <a:xfrm>
            <a:off x="8473228" y="4434840"/>
            <a:ext cx="2804090" cy="640080"/>
          </a:xfrm>
          <a:prstGeom prst="rect">
            <a:avLst/>
          </a:prstGeom>
          <a:noFill/>
          <a:ln/>
        </p:spPr>
        <p:txBody>
          <a:bodyPr wrap="square" lIns="0" tIns="0" rIns="0" bIns="0" rtlCol="0" anchor="t"/>
          <a:lstStyle/>
          <a:p>
            <a:pPr indent="0" marL="0">
              <a:buNone/>
            </a:pPr>
            <a:r>
              <a:rPr lang="vi-VN" sz="1600" dirty="0">
                <a:solidFill>
                  <a:schemeClr val="tx1"/>
                </a:solidFill>
              </a:rPr>
              <a:t>Lặp lại một nhóm lệnh</a:t>
            </a:r>
            <a:endParaRPr lang="vi-VN" sz="1600" dirty="0"/>
          </a:p>
        </p:txBody>
      </p:sp>
      <p:sp>
        <p:nvSpPr>
          <p:cNvPr id="16" name="a1af_box131"/>
          <p:cNvSpPr/>
          <p:nvPr/>
        </p:nvSpPr>
        <p:spPr>
          <a:xfrm>
            <a:off x="1463003" y="1600200"/>
            <a:ext cx="1706837" cy="384048"/>
          </a:xfrm>
          <a:prstGeom prst="roundRect">
            <a:avLst>
              <a:gd name="adj" fmla="val 33333"/>
            </a:avLst>
          </a:prstGeom>
          <a:solidFill>
            <a:srgbClr val="FFFFFF"/>
          </a:solidFill>
          <a:ln w="19050">
            <a:solidFill>
              <a:schemeClr val="accent1"/>
            </a:solidFill>
            <a:prstDash val="solid"/>
          </a:ln>
        </p:spPr>
      </p:sp>
      <p:sp>
        <p:nvSpPr>
          <p:cNvPr id="17" name="a1af_line132"/>
          <p:cNvSpPr/>
          <p:nvPr/>
        </p:nvSpPr>
        <p:spPr>
          <a:xfrm>
            <a:off x="2316422" y="1984248"/>
            <a:ext cx="0" cy="256032"/>
          </a:xfrm>
          <a:prstGeom prst="line">
            <a:avLst/>
          </a:prstGeom>
          <a:noFill/>
          <a:ln w="25400">
            <a:solidFill>
              <a:schemeClr val="accent1"/>
            </a:solidFill>
            <a:prstDash val="solid"/>
            <a:tailEnd type="triangle"/>
          </a:ln>
        </p:spPr>
      </p:sp>
      <p:sp>
        <p:nvSpPr>
          <p:cNvPr id="18" name="a1af_box133"/>
          <p:cNvSpPr/>
          <p:nvPr/>
        </p:nvSpPr>
        <p:spPr>
          <a:xfrm>
            <a:off x="1463003" y="2240280"/>
            <a:ext cx="1706837" cy="384048"/>
          </a:xfrm>
          <a:prstGeom prst="roundRect">
            <a:avLst>
              <a:gd name="adj" fmla="val 33333"/>
            </a:avLst>
          </a:prstGeom>
          <a:solidFill>
            <a:srgbClr val="FFFFFF"/>
          </a:solidFill>
          <a:ln w="19050">
            <a:solidFill>
              <a:schemeClr val="accent1"/>
            </a:solidFill>
            <a:prstDash val="solid"/>
          </a:ln>
        </p:spPr>
      </p:sp>
      <p:sp>
        <p:nvSpPr>
          <p:cNvPr id="19" name="a1af_line134"/>
          <p:cNvSpPr/>
          <p:nvPr/>
        </p:nvSpPr>
        <p:spPr>
          <a:xfrm>
            <a:off x="2316422" y="2624328"/>
            <a:ext cx="0" cy="256032"/>
          </a:xfrm>
          <a:prstGeom prst="line">
            <a:avLst/>
          </a:prstGeom>
          <a:noFill/>
          <a:ln w="25400">
            <a:solidFill>
              <a:schemeClr val="accent1"/>
            </a:solidFill>
            <a:prstDash val="solid"/>
            <a:tailEnd type="triangle"/>
          </a:ln>
        </p:spPr>
      </p:sp>
      <p:sp>
        <p:nvSpPr>
          <p:cNvPr id="20" name="a1af_box135"/>
          <p:cNvSpPr/>
          <p:nvPr/>
        </p:nvSpPr>
        <p:spPr>
          <a:xfrm>
            <a:off x="1463003" y="2880360"/>
            <a:ext cx="1706837" cy="384048"/>
          </a:xfrm>
          <a:prstGeom prst="roundRect">
            <a:avLst>
              <a:gd name="adj" fmla="val 33333"/>
            </a:avLst>
          </a:prstGeom>
          <a:solidFill>
            <a:srgbClr val="FFFFFF"/>
          </a:solidFill>
          <a:ln w="19050">
            <a:solidFill>
              <a:schemeClr val="accent1"/>
            </a:solidFill>
            <a:prstDash val="solid"/>
          </a:ln>
        </p:spPr>
      </p:sp>
      <p:sp>
        <p:nvSpPr>
          <p:cNvPr id="21" name="a2cf_box136"/>
          <p:cNvSpPr/>
          <p:nvPr/>
        </p:nvSpPr>
        <p:spPr>
          <a:xfrm>
            <a:off x="5425304" y="1554480"/>
            <a:ext cx="1341086" cy="685800"/>
          </a:xfrm>
          <a:prstGeom prst="diamond">
            <a:avLst>
              <a:gd name="adj" fmla="val 18667"/>
            </a:avLst>
          </a:prstGeom>
          <a:solidFill>
            <a:srgbClr val="FFFFFF"/>
          </a:solidFill>
          <a:ln w="19050">
            <a:solidFill>
              <a:schemeClr val="accent1"/>
            </a:solidFill>
            <a:prstDash val="solid"/>
          </a:ln>
        </p:spPr>
        <p:txBody>
          <a:bodyPr wrap="square" lIns="0" tIns="0" rIns="0" bIns="0" rtlCol="0" anchor="ctr"/>
          <a:lstStyle/>
          <a:p>
            <a:pPr algn="ctr" indent="0" marL="0">
              <a:buNone/>
            </a:pPr>
            <a:r>
              <a:rPr lang="vi-VN" sz="2000" b="1" dirty="0">
                <a:solidFill>
                  <a:schemeClr val="accent1"/>
                </a:solidFill>
              </a:rPr>
              <a:t>?</a:t>
            </a:r>
            <a:endParaRPr lang="vi-VN" sz="2000" dirty="0"/>
          </a:p>
        </p:txBody>
      </p:sp>
      <p:sp>
        <p:nvSpPr>
          <p:cNvPr id="22" name="a2cf_line137"/>
          <p:cNvSpPr/>
          <p:nvPr/>
        </p:nvSpPr>
        <p:spPr>
          <a:xfrm flipH="1">
            <a:off x="5059554" y="1897380"/>
            <a:ext cx="365751" cy="0"/>
          </a:xfrm>
          <a:prstGeom prst="line">
            <a:avLst/>
          </a:prstGeom>
          <a:noFill/>
          <a:ln w="25400">
            <a:solidFill>
              <a:schemeClr val="accent1"/>
            </a:solidFill>
            <a:prstDash val="solid"/>
          </a:ln>
        </p:spPr>
      </p:sp>
      <p:sp>
        <p:nvSpPr>
          <p:cNvPr id="23" name="a2cf_line138"/>
          <p:cNvSpPr/>
          <p:nvPr/>
        </p:nvSpPr>
        <p:spPr>
          <a:xfrm>
            <a:off x="5059554" y="1897380"/>
            <a:ext cx="0" cy="891540"/>
          </a:xfrm>
          <a:prstGeom prst="line">
            <a:avLst/>
          </a:prstGeom>
          <a:noFill/>
          <a:ln w="25400">
            <a:solidFill>
              <a:schemeClr val="accent1"/>
            </a:solidFill>
            <a:prstDash val="solid"/>
            <a:tailEnd type="triangle"/>
          </a:ln>
        </p:spPr>
      </p:sp>
      <p:sp>
        <p:nvSpPr>
          <p:cNvPr id="24" name="a2cf_line139"/>
          <p:cNvSpPr/>
          <p:nvPr/>
        </p:nvSpPr>
        <p:spPr>
          <a:xfrm>
            <a:off x="6766391" y="1897380"/>
            <a:ext cx="365751" cy="0"/>
          </a:xfrm>
          <a:prstGeom prst="line">
            <a:avLst/>
          </a:prstGeom>
          <a:noFill/>
          <a:ln w="25400">
            <a:solidFill>
              <a:schemeClr val="accent1"/>
            </a:solidFill>
            <a:prstDash val="solid"/>
          </a:ln>
        </p:spPr>
      </p:sp>
      <p:sp>
        <p:nvSpPr>
          <p:cNvPr id="25" name="a2cf_line140"/>
          <p:cNvSpPr/>
          <p:nvPr/>
        </p:nvSpPr>
        <p:spPr>
          <a:xfrm>
            <a:off x="7132142" y="1897380"/>
            <a:ext cx="0" cy="891540"/>
          </a:xfrm>
          <a:prstGeom prst="line">
            <a:avLst/>
          </a:prstGeom>
          <a:noFill/>
          <a:ln w="25400">
            <a:solidFill>
              <a:schemeClr val="accent1"/>
            </a:solidFill>
            <a:prstDash val="solid"/>
            <a:tailEnd type="triangle"/>
          </a:ln>
        </p:spPr>
      </p:sp>
      <p:sp>
        <p:nvSpPr>
          <p:cNvPr id="26" name="a2cf_box141"/>
          <p:cNvSpPr/>
          <p:nvPr/>
        </p:nvSpPr>
        <p:spPr>
          <a:xfrm>
            <a:off x="4571886" y="2816352"/>
            <a:ext cx="975336" cy="384048"/>
          </a:xfrm>
          <a:prstGeom prst="roundRect">
            <a:avLst>
              <a:gd name="adj" fmla="val 33333"/>
            </a:avLst>
          </a:prstGeom>
          <a:solidFill>
            <a:srgbClr val="FFFFFF"/>
          </a:solidFill>
          <a:ln w="19050">
            <a:solidFill>
              <a:schemeClr val="accent6"/>
            </a:solidFill>
            <a:prstDash val="solid"/>
          </a:ln>
        </p:spPr>
        <p:txBody>
          <a:bodyPr wrap="square" lIns="0" tIns="0" rIns="0" bIns="0" rtlCol="0" anchor="ctr"/>
          <a:lstStyle/>
          <a:p>
            <a:pPr algn="ctr" indent="0" marL="0">
              <a:buNone/>
            </a:pPr>
            <a:r>
              <a:rPr lang="vi-VN" sz="1400" b="1" dirty="0">
                <a:solidFill>
                  <a:schemeClr val="accent6"/>
                </a:solidFill>
              </a:rPr>
              <a:t>Đúng</a:t>
            </a:r>
            <a:endParaRPr lang="vi-VN" sz="1400" dirty="0"/>
          </a:p>
        </p:txBody>
      </p:sp>
      <p:sp>
        <p:nvSpPr>
          <p:cNvPr id="27" name="a2cf_box142"/>
          <p:cNvSpPr/>
          <p:nvPr/>
        </p:nvSpPr>
        <p:spPr>
          <a:xfrm>
            <a:off x="6644474" y="2816352"/>
            <a:ext cx="975336" cy="384048"/>
          </a:xfrm>
          <a:prstGeom prst="roundRect">
            <a:avLst>
              <a:gd name="adj" fmla="val 33333"/>
            </a:avLst>
          </a:prstGeom>
          <a:solidFill>
            <a:srgbClr val="FFFFFF"/>
          </a:solidFill>
          <a:ln w="19050">
            <a:solidFill>
              <a:srgbClr val="DC2626"/>
            </a:solidFill>
            <a:prstDash val="solid"/>
          </a:ln>
        </p:spPr>
        <p:txBody>
          <a:bodyPr wrap="square" lIns="0" tIns="0" rIns="0" bIns="0" rtlCol="0" anchor="ctr"/>
          <a:lstStyle/>
          <a:p>
            <a:pPr algn="ctr" indent="0" marL="0">
              <a:buNone/>
            </a:pPr>
            <a:r>
              <a:rPr lang="vi-VN" sz="1400" b="1" dirty="0">
                <a:solidFill>
                  <a:srgbClr val="DC2626"/>
                </a:solidFill>
              </a:rPr>
              <a:t>Sai</a:t>
            </a:r>
            <a:endParaRPr lang="vi-VN" sz="1400" dirty="0"/>
          </a:p>
        </p:txBody>
      </p:sp>
      <p:sp>
        <p:nvSpPr>
          <p:cNvPr id="28" name="a3cf_box143"/>
          <p:cNvSpPr/>
          <p:nvPr/>
        </p:nvSpPr>
        <p:spPr>
          <a:xfrm>
            <a:off x="9326647" y="1828800"/>
            <a:ext cx="1463003" cy="502920"/>
          </a:xfrm>
          <a:prstGeom prst="roundRect">
            <a:avLst>
              <a:gd name="adj" fmla="val 25455"/>
            </a:avLst>
          </a:prstGeom>
          <a:solidFill>
            <a:srgbClr val="FFFFFF"/>
          </a:solidFill>
          <a:ln w="19050">
            <a:solidFill>
              <a:schemeClr val="accent1"/>
            </a:solidFill>
            <a:prstDash val="solid"/>
          </a:ln>
        </p:spPr>
      </p:sp>
      <p:sp>
        <p:nvSpPr>
          <p:cNvPr id="29" name="a3cf_line144"/>
          <p:cNvSpPr/>
          <p:nvPr/>
        </p:nvSpPr>
        <p:spPr>
          <a:xfrm>
            <a:off x="10058149" y="1508760"/>
            <a:ext cx="0" cy="320040"/>
          </a:xfrm>
          <a:prstGeom prst="line">
            <a:avLst/>
          </a:prstGeom>
          <a:noFill/>
          <a:ln w="25400">
            <a:solidFill>
              <a:schemeClr val="accent1"/>
            </a:solidFill>
            <a:prstDash val="solid"/>
            <a:tailEnd type="triangle"/>
          </a:ln>
        </p:spPr>
      </p:sp>
      <p:sp>
        <p:nvSpPr>
          <p:cNvPr id="30" name="a3cf_line145"/>
          <p:cNvSpPr/>
          <p:nvPr/>
        </p:nvSpPr>
        <p:spPr>
          <a:xfrm>
            <a:off x="10058149" y="2331720"/>
            <a:ext cx="0" cy="365760"/>
          </a:xfrm>
          <a:prstGeom prst="line">
            <a:avLst/>
          </a:prstGeom>
          <a:noFill/>
          <a:ln w="25400">
            <a:solidFill>
              <a:schemeClr val="accent1"/>
            </a:solidFill>
            <a:prstDash val="solid"/>
          </a:ln>
        </p:spPr>
      </p:sp>
      <p:sp>
        <p:nvSpPr>
          <p:cNvPr id="31" name="a3cf_line146"/>
          <p:cNvSpPr/>
          <p:nvPr/>
        </p:nvSpPr>
        <p:spPr>
          <a:xfrm flipH="1">
            <a:off x="8778021" y="2697480"/>
            <a:ext cx="1280128" cy="0"/>
          </a:xfrm>
          <a:prstGeom prst="line">
            <a:avLst/>
          </a:prstGeom>
          <a:noFill/>
          <a:ln w="25400">
            <a:solidFill>
              <a:schemeClr val="accent1"/>
            </a:solidFill>
            <a:prstDash val="solid"/>
          </a:ln>
        </p:spPr>
      </p:sp>
      <p:sp>
        <p:nvSpPr>
          <p:cNvPr id="32" name="a3cf_line147"/>
          <p:cNvSpPr/>
          <p:nvPr/>
        </p:nvSpPr>
        <p:spPr>
          <a:xfrm flipV="1">
            <a:off x="8778021" y="2080260"/>
            <a:ext cx="0" cy="617220"/>
          </a:xfrm>
          <a:prstGeom prst="line">
            <a:avLst/>
          </a:prstGeom>
          <a:noFill/>
          <a:ln w="25400">
            <a:solidFill>
              <a:schemeClr val="accent1"/>
            </a:solidFill>
            <a:prstDash val="solid"/>
          </a:ln>
        </p:spPr>
      </p:sp>
      <p:sp>
        <p:nvSpPr>
          <p:cNvPr id="33" name="a3cf_line148"/>
          <p:cNvSpPr/>
          <p:nvPr/>
        </p:nvSpPr>
        <p:spPr>
          <a:xfrm>
            <a:off x="8778021" y="2080260"/>
            <a:ext cx="524243" cy="0"/>
          </a:xfrm>
          <a:prstGeom prst="line">
            <a:avLst/>
          </a:prstGeom>
          <a:noFill/>
          <a:ln w="25400">
            <a:solidFill>
              <a:schemeClr val="accent1"/>
            </a:solidFill>
            <a:prstDash val="solid"/>
            <a:tailEnd type="triangle"/>
          </a:ln>
        </p:spPr>
      </p:sp>
      <p:sp>
        <p:nvSpPr>
          <p:cNvPr id="34" name="a3cf_txt149"/>
          <p:cNvSpPr txBox="1"/>
          <p:nvPr/>
        </p:nvSpPr>
        <p:spPr>
          <a:xfrm>
            <a:off x="8899937" y="2788920"/>
            <a:ext cx="1584920" cy="365760"/>
          </a:xfrm>
          <a:prstGeom prst="rect">
            <a:avLst/>
          </a:prstGeom>
          <a:noFill/>
          <a:ln/>
        </p:spPr>
        <p:txBody>
          <a:bodyPr wrap="square" lIns="0" tIns="0" rIns="0" bIns="0" rtlCol="0" anchor="t"/>
          <a:lstStyle/>
          <a:p>
            <a:pPr algn="ctr" indent="0" marL="0">
              <a:buNone/>
            </a:pPr>
            <a:r>
              <a:rPr lang="vi-VN" sz="1600" b="1" dirty="0">
                <a:solidFill>
                  <a:schemeClr val="accent1"/>
                </a:solidFill>
              </a:rPr>
              <a:t>n lần</a:t>
            </a:r>
            <a:endParaRPr lang="vi-VN" sz="1600" dirty="0"/>
          </a:p>
        </p:txBody>
      </p:sp>
      <p:sp>
        <p:nvSpPr>
          <p:cNvPr id="35" name="a4cf_box150"/>
          <p:cNvSpPr/>
          <p:nvPr/>
        </p:nvSpPr>
        <p:spPr>
          <a:xfrm>
            <a:off x="609585" y="5440680"/>
            <a:ext cx="10972526" cy="868680"/>
          </a:xfrm>
          <a:prstGeom prst="roundRect">
            <a:avLst>
              <a:gd name="adj" fmla="val 14737"/>
            </a:avLst>
          </a:prstGeom>
          <a:solidFill>
            <a:srgbClr val="FFF3E8"/>
          </a:solidFill>
          <a:ln w="25400">
            <a:solidFill>
              <a:schemeClr val="accent1"/>
            </a:solidFill>
            <a:prstDash val="solid"/>
          </a:ln>
        </p:spPr>
      </p:sp>
      <p:pic>
        <p:nvPicPr>
          <p:cNvPr id="36" name="a4cf_emo151" descr="preencoded.png">    </p:cNvPr>
          <p:cNvPicPr>
            <a:picLocks noChangeAspect="1"/>
          </p:cNvPicPr>
          <p:nvPr/>
        </p:nvPicPr>
        <p:blipFill>
          <a:blip r:embed="rId2"/>
          <a:stretch>
            <a:fillRect/>
          </a:stretch>
        </p:blipFill>
        <p:spPr>
          <a:xfrm>
            <a:off x="944850" y="5600700"/>
            <a:ext cx="548640" cy="548640"/>
          </a:xfrm>
          <a:prstGeom prst="rect">
            <a:avLst/>
          </a:prstGeom>
        </p:spPr>
      </p:pic>
      <p:sp>
        <p:nvSpPr>
          <p:cNvPr id="37" name="a4cf_txt152"/>
          <p:cNvSpPr txBox="1"/>
          <p:nvPr/>
        </p:nvSpPr>
        <p:spPr>
          <a:xfrm>
            <a:off x="1706837" y="5440680"/>
            <a:ext cx="9631439" cy="868680"/>
          </a:xfrm>
          <a:prstGeom prst="rect">
            <a:avLst/>
          </a:prstGeom>
          <a:noFill/>
          <a:ln/>
        </p:spPr>
        <p:txBody>
          <a:bodyPr wrap="square" lIns="0" tIns="0" rIns="0" bIns="0" rtlCol="0" anchor="ctr"/>
          <a:lstStyle/>
          <a:p>
            <a:pPr indent="0" marL="0">
              <a:buNone/>
            </a:pPr>
            <a:r>
              <a:rPr lang="vi-VN" sz="2000" b="1" dirty="0">
                <a:solidFill>
                  <a:schemeClr val="tx1"/>
                </a:solidFill>
              </a:rPr>
              <a:t>Vòng lặp chạy n lần → thời gian tăng theo n</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6</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500"/>
                                        <p:tgtEl>
                                          <p:spTgt spid="3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500"/>
                                        <p:tgtEl>
                                          <p:spTgt spid="3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fade">
                                      <p:cBhvr>
                                        <p:cTn id="109" dur="500"/>
                                        <p:tgtEl>
                                          <p:spTgt spid="3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Cấu trúc dữ liệu </a:t>
            </a:r>
            <a:pPr algn="l" indent="0" marL="0">
              <a:buNone/>
            </a:pPr>
            <a:r>
              <a:rPr lang="vi-VN" sz="2400" b="1" dirty="0">
                <a:solidFill>
                  <a:schemeClr val="tx2"/>
                </a:solidFill>
              </a:rPr>
              <a:t>(Data Structure)</a:t>
            </a:r>
            <a:endParaRPr lang="vi-VN" sz="3000" dirty="0"/>
          </a:p>
        </p:txBody>
      </p:sp>
      <p:pic>
        <p:nvPicPr>
          <p:cNvPr id="3" name="o_titleEmo153"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txt154"/>
          <p:cNvSpPr txBox="1"/>
          <p:nvPr/>
        </p:nvSpPr>
        <p:spPr>
          <a:xfrm>
            <a:off x="609585" y="1188720"/>
            <a:ext cx="10972526" cy="411480"/>
          </a:xfrm>
          <a:prstGeom prst="rect">
            <a:avLst/>
          </a:prstGeom>
          <a:noFill/>
          <a:ln/>
        </p:spPr>
        <p:txBody>
          <a:bodyPr wrap="square" lIns="0" tIns="0" rIns="0" bIns="0" rtlCol="0" anchor="t"/>
          <a:lstStyle/>
          <a:p>
            <a:pPr indent="0" marL="0">
              <a:buNone/>
            </a:pPr>
            <a:r>
              <a:rPr lang="vi-VN" sz="2000" dirty="0">
                <a:solidFill>
                  <a:schemeClr val="tx2"/>
                </a:solidFill>
              </a:rPr>
              <a:t>Cách tổ chức dữ liệu để lưu trữ và xử lý</a:t>
            </a:r>
            <a:endParaRPr lang="vi-VN" sz="2000" dirty="0"/>
          </a:p>
        </p:txBody>
      </p:sp>
      <p:sp>
        <p:nvSpPr>
          <p:cNvPr id="5" name="a1cf_box155"/>
          <p:cNvSpPr/>
          <p:nvPr/>
        </p:nvSpPr>
        <p:spPr>
          <a:xfrm>
            <a:off x="609585" y="1828800"/>
            <a:ext cx="10972526" cy="1325880"/>
          </a:xfrm>
          <a:prstGeom prst="roundRect">
            <a:avLst>
              <a:gd name="adj" fmla="val 9655"/>
            </a:avLst>
          </a:prstGeom>
          <a:solidFill>
            <a:srgbClr val="FFF3E8"/>
          </a:solidFill>
          <a:ln/>
        </p:spPr>
      </p:sp>
      <p:sp>
        <p:nvSpPr>
          <p:cNvPr id="6" name="a1cf_txt156"/>
          <p:cNvSpPr txBox="1"/>
          <p:nvPr/>
        </p:nvSpPr>
        <p:spPr>
          <a:xfrm>
            <a:off x="6339682" y="1993392"/>
            <a:ext cx="4998595" cy="685800"/>
          </a:xfrm>
          <a:prstGeom prst="rect">
            <a:avLst/>
          </a:prstGeom>
          <a:noFill/>
          <a:ln/>
        </p:spPr>
        <p:txBody>
          <a:bodyPr wrap="square" lIns="0" tIns="0" rIns="0" bIns="0" rtlCol="0" anchor="t"/>
          <a:lstStyle/>
          <a:p>
            <a:pPr indent="0" marL="0">
              <a:buNone/>
            </a:pPr>
            <a:r>
              <a:rPr lang="vi-VN" sz="2200" b="1" dirty="0">
                <a:solidFill>
                  <a:schemeClr val="accent1"/>
                </a:solidFill>
              </a:rPr>
              <a:t>Mảng </a:t>
            </a:r>
            <a:pPr indent="0" marL="0">
              <a:buNone/>
            </a:pPr>
            <a:r>
              <a:rPr lang="vi-VN" sz="1600" dirty="0">
                <a:solidFill>
                  <a:schemeClr val="tx2"/>
                </a:solidFill>
              </a:rPr>
              <a:t>(Array)</a:t>
            </a:r>
            <a:endParaRPr lang="vi-VN" sz="2000" dirty="0"/>
          </a:p>
        </p:txBody>
      </p:sp>
      <p:sp>
        <p:nvSpPr>
          <p:cNvPr id="7" name="a1cf_txt157"/>
          <p:cNvSpPr txBox="1"/>
          <p:nvPr/>
        </p:nvSpPr>
        <p:spPr>
          <a:xfrm>
            <a:off x="6339682" y="2560320"/>
            <a:ext cx="4998595" cy="548640"/>
          </a:xfrm>
          <a:prstGeom prst="rect">
            <a:avLst/>
          </a:prstGeom>
          <a:noFill/>
          <a:ln/>
        </p:spPr>
        <p:txBody>
          <a:bodyPr wrap="square" lIns="0" tIns="0" rIns="0" bIns="0" rtlCol="0" anchor="t"/>
          <a:lstStyle/>
          <a:p>
            <a:pPr indent="0" marL="0">
              <a:buNone/>
            </a:pPr>
            <a:r>
              <a:rPr lang="vi-VN" sz="1600" dirty="0">
                <a:solidFill>
                  <a:schemeClr val="tx1"/>
                </a:solidFill>
              </a:rPr>
              <a:t>Các phần tử cùng kiểu, truy cập bằng chỉ số (index)</a:t>
            </a:r>
            <a:endParaRPr lang="vi-VN" sz="1600" dirty="0"/>
          </a:p>
        </p:txBody>
      </p:sp>
      <p:sp>
        <p:nvSpPr>
          <p:cNvPr id="8" name="a2cf_box158"/>
          <p:cNvSpPr/>
          <p:nvPr/>
        </p:nvSpPr>
        <p:spPr>
          <a:xfrm>
            <a:off x="609585" y="3337560"/>
            <a:ext cx="10972526" cy="1325880"/>
          </a:xfrm>
          <a:prstGeom prst="roundRect">
            <a:avLst>
              <a:gd name="adj" fmla="val 9655"/>
            </a:avLst>
          </a:prstGeom>
          <a:solidFill>
            <a:srgbClr val="FFF3E8"/>
          </a:solidFill>
          <a:ln/>
        </p:spPr>
      </p:sp>
      <p:sp>
        <p:nvSpPr>
          <p:cNvPr id="9" name="a2cf_txt159"/>
          <p:cNvSpPr txBox="1"/>
          <p:nvPr/>
        </p:nvSpPr>
        <p:spPr>
          <a:xfrm>
            <a:off x="6339682" y="3502152"/>
            <a:ext cx="4998595" cy="685800"/>
          </a:xfrm>
          <a:prstGeom prst="rect">
            <a:avLst/>
          </a:prstGeom>
          <a:noFill/>
          <a:ln/>
        </p:spPr>
        <p:txBody>
          <a:bodyPr wrap="square" lIns="0" tIns="0" rIns="0" bIns="0" rtlCol="0" anchor="t"/>
          <a:lstStyle/>
          <a:p>
            <a:pPr indent="0" marL="0">
              <a:buNone/>
            </a:pPr>
            <a:r>
              <a:rPr lang="vi-VN" sz="2200" b="1" dirty="0">
                <a:solidFill>
                  <a:schemeClr val="accent1"/>
                </a:solidFill>
              </a:rPr>
              <a:t>Bản ghi </a:t>
            </a:r>
            <a:pPr indent="0" marL="0">
              <a:buNone/>
            </a:pPr>
            <a:r>
              <a:rPr lang="vi-VN" sz="1600" dirty="0">
                <a:solidFill>
                  <a:schemeClr val="tx2"/>
                </a:solidFill>
              </a:rPr>
              <a:t>(Record)</a:t>
            </a:r>
            <a:endParaRPr lang="vi-VN" sz="2000" dirty="0"/>
          </a:p>
        </p:txBody>
      </p:sp>
      <p:sp>
        <p:nvSpPr>
          <p:cNvPr id="10" name="a2cf_txt160"/>
          <p:cNvSpPr txBox="1"/>
          <p:nvPr/>
        </p:nvSpPr>
        <p:spPr>
          <a:xfrm>
            <a:off x="6339682" y="4069080"/>
            <a:ext cx="4998595" cy="548640"/>
          </a:xfrm>
          <a:prstGeom prst="rect">
            <a:avLst/>
          </a:prstGeom>
          <a:noFill/>
          <a:ln/>
        </p:spPr>
        <p:txBody>
          <a:bodyPr wrap="square" lIns="0" tIns="0" rIns="0" bIns="0" rtlCol="0" anchor="t"/>
          <a:lstStyle/>
          <a:p>
            <a:pPr indent="0" marL="0">
              <a:buNone/>
            </a:pPr>
            <a:r>
              <a:rPr lang="vi-VN" sz="1600" dirty="0">
                <a:solidFill>
                  <a:schemeClr val="tx1"/>
                </a:solidFill>
              </a:rPr>
              <a:t>Nhiều trường (field) khác kiểu, chung một tên</a:t>
            </a:r>
            <a:endParaRPr lang="vi-VN" sz="1600" dirty="0"/>
          </a:p>
        </p:txBody>
      </p:sp>
      <p:sp>
        <p:nvSpPr>
          <p:cNvPr id="11" name="a3cf_box161"/>
          <p:cNvSpPr/>
          <p:nvPr/>
        </p:nvSpPr>
        <p:spPr>
          <a:xfrm>
            <a:off x="609585" y="4846320"/>
            <a:ext cx="10972526" cy="1325880"/>
          </a:xfrm>
          <a:prstGeom prst="roundRect">
            <a:avLst>
              <a:gd name="adj" fmla="val 9655"/>
            </a:avLst>
          </a:prstGeom>
          <a:solidFill>
            <a:srgbClr val="FFF3E8"/>
          </a:solidFill>
          <a:ln/>
        </p:spPr>
      </p:sp>
      <p:sp>
        <p:nvSpPr>
          <p:cNvPr id="12" name="a3cf_txt162"/>
          <p:cNvSpPr txBox="1"/>
          <p:nvPr/>
        </p:nvSpPr>
        <p:spPr>
          <a:xfrm>
            <a:off x="6339682" y="5010912"/>
            <a:ext cx="4998595" cy="685800"/>
          </a:xfrm>
          <a:prstGeom prst="rect">
            <a:avLst/>
          </a:prstGeom>
          <a:noFill/>
          <a:ln/>
        </p:spPr>
        <p:txBody>
          <a:bodyPr wrap="square" lIns="0" tIns="0" rIns="0" bIns="0" rtlCol="0" anchor="t"/>
          <a:lstStyle/>
          <a:p>
            <a:pPr indent="0" marL="0">
              <a:buNone/>
            </a:pPr>
            <a:r>
              <a:rPr lang="vi-VN" sz="2200" b="1" dirty="0">
                <a:solidFill>
                  <a:schemeClr val="accent1"/>
                </a:solidFill>
              </a:rPr>
              <a:t>Danh sách liên kết </a:t>
            </a:r>
            <a:pPr indent="0" marL="0">
              <a:buNone/>
            </a:pPr>
            <a:r>
              <a:rPr lang="vi-VN" sz="1600" dirty="0">
                <a:solidFill>
                  <a:schemeClr val="tx2"/>
                </a:solidFill>
              </a:rPr>
              <a:t>(Linked List)</a:t>
            </a:r>
            <a:endParaRPr lang="vi-VN" sz="2000" dirty="0"/>
          </a:p>
        </p:txBody>
      </p:sp>
      <p:sp>
        <p:nvSpPr>
          <p:cNvPr id="13" name="a3cf_txt163"/>
          <p:cNvSpPr txBox="1"/>
          <p:nvPr/>
        </p:nvSpPr>
        <p:spPr>
          <a:xfrm>
            <a:off x="6339682" y="5577840"/>
            <a:ext cx="4998595" cy="548640"/>
          </a:xfrm>
          <a:prstGeom prst="rect">
            <a:avLst/>
          </a:prstGeom>
          <a:noFill/>
          <a:ln/>
        </p:spPr>
        <p:txBody>
          <a:bodyPr wrap="square" lIns="0" tIns="0" rIns="0" bIns="0" rtlCol="0" anchor="t"/>
          <a:lstStyle/>
          <a:p>
            <a:pPr indent="0" marL="0">
              <a:buNone/>
            </a:pPr>
            <a:r>
              <a:rPr lang="vi-VN" sz="1600" dirty="0">
                <a:solidFill>
                  <a:schemeClr val="tx1"/>
                </a:solidFill>
              </a:rPr>
              <a:t>Mỗi nút (node) gồm dữ liệu và liên kết (link)</a:t>
            </a:r>
            <a:endParaRPr lang="vi-VN" sz="1600" dirty="0"/>
          </a:p>
        </p:txBody>
      </p:sp>
      <p:sp>
        <p:nvSpPr>
          <p:cNvPr id="14" name="a1cf_box164"/>
          <p:cNvSpPr/>
          <p:nvPr/>
        </p:nvSpPr>
        <p:spPr>
          <a:xfrm>
            <a:off x="975336" y="2057400"/>
            <a:ext cx="90218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85</a:t>
            </a:r>
            <a:endParaRPr lang="vi-VN" sz="2000" dirty="0"/>
          </a:p>
        </p:txBody>
      </p:sp>
      <p:sp>
        <p:nvSpPr>
          <p:cNvPr id="15" name="a1cf_txt165"/>
          <p:cNvSpPr txBox="1"/>
          <p:nvPr/>
        </p:nvSpPr>
        <p:spPr>
          <a:xfrm>
            <a:off x="975336" y="2651760"/>
            <a:ext cx="902185" cy="320040"/>
          </a:xfrm>
          <a:prstGeom prst="rect">
            <a:avLst/>
          </a:prstGeom>
          <a:noFill/>
          <a:ln/>
        </p:spPr>
        <p:txBody>
          <a:bodyPr wrap="square" lIns="0" tIns="0" rIns="0" bIns="0" rtlCol="0" anchor="t"/>
          <a:lstStyle/>
          <a:p>
            <a:pPr algn="ctr" indent="0" marL="0">
              <a:buNone/>
            </a:pPr>
            <a:r>
              <a:rPr lang="vi-VN" sz="1400" dirty="0">
                <a:solidFill>
                  <a:schemeClr val="tx2"/>
                </a:solidFill>
              </a:rPr>
              <a:t>1</a:t>
            </a:r>
            <a:endParaRPr lang="vi-VN" sz="1400" dirty="0"/>
          </a:p>
        </p:txBody>
      </p:sp>
      <p:sp>
        <p:nvSpPr>
          <p:cNvPr id="16" name="a1cf_box166"/>
          <p:cNvSpPr/>
          <p:nvPr/>
        </p:nvSpPr>
        <p:spPr>
          <a:xfrm>
            <a:off x="1975055" y="2057400"/>
            <a:ext cx="90218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72</a:t>
            </a:r>
            <a:endParaRPr lang="vi-VN" sz="2000" dirty="0"/>
          </a:p>
        </p:txBody>
      </p:sp>
      <p:sp>
        <p:nvSpPr>
          <p:cNvPr id="17" name="a1cf_txt167"/>
          <p:cNvSpPr txBox="1"/>
          <p:nvPr/>
        </p:nvSpPr>
        <p:spPr>
          <a:xfrm>
            <a:off x="1975055" y="2651760"/>
            <a:ext cx="902185" cy="320040"/>
          </a:xfrm>
          <a:prstGeom prst="rect">
            <a:avLst/>
          </a:prstGeom>
          <a:noFill/>
          <a:ln/>
        </p:spPr>
        <p:txBody>
          <a:bodyPr wrap="square" lIns="0" tIns="0" rIns="0" bIns="0" rtlCol="0" anchor="t"/>
          <a:lstStyle/>
          <a:p>
            <a:pPr algn="ctr" indent="0" marL="0">
              <a:buNone/>
            </a:pPr>
            <a:r>
              <a:rPr lang="vi-VN" sz="1400" dirty="0">
                <a:solidFill>
                  <a:schemeClr val="tx2"/>
                </a:solidFill>
              </a:rPr>
              <a:t>2</a:t>
            </a:r>
            <a:endParaRPr lang="vi-VN" sz="1400" dirty="0"/>
          </a:p>
        </p:txBody>
      </p:sp>
      <p:sp>
        <p:nvSpPr>
          <p:cNvPr id="18" name="a1cf_box168"/>
          <p:cNvSpPr/>
          <p:nvPr/>
        </p:nvSpPr>
        <p:spPr>
          <a:xfrm>
            <a:off x="2974774" y="2057400"/>
            <a:ext cx="90218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90</a:t>
            </a:r>
            <a:endParaRPr lang="vi-VN" sz="2000" dirty="0"/>
          </a:p>
        </p:txBody>
      </p:sp>
      <p:sp>
        <p:nvSpPr>
          <p:cNvPr id="19" name="a1cf_txt169"/>
          <p:cNvSpPr txBox="1"/>
          <p:nvPr/>
        </p:nvSpPr>
        <p:spPr>
          <a:xfrm>
            <a:off x="2974774" y="2651760"/>
            <a:ext cx="902185" cy="320040"/>
          </a:xfrm>
          <a:prstGeom prst="rect">
            <a:avLst/>
          </a:prstGeom>
          <a:noFill/>
          <a:ln/>
        </p:spPr>
        <p:txBody>
          <a:bodyPr wrap="square" lIns="0" tIns="0" rIns="0" bIns="0" rtlCol="0" anchor="t"/>
          <a:lstStyle/>
          <a:p>
            <a:pPr algn="ctr" indent="0" marL="0">
              <a:buNone/>
            </a:pPr>
            <a:r>
              <a:rPr lang="vi-VN" sz="1400" dirty="0">
                <a:solidFill>
                  <a:schemeClr val="tx2"/>
                </a:solidFill>
              </a:rPr>
              <a:t>3</a:t>
            </a:r>
            <a:endParaRPr lang="vi-VN" sz="1400" dirty="0"/>
          </a:p>
        </p:txBody>
      </p:sp>
      <p:sp>
        <p:nvSpPr>
          <p:cNvPr id="20" name="a1cf_box170"/>
          <p:cNvSpPr/>
          <p:nvPr/>
        </p:nvSpPr>
        <p:spPr>
          <a:xfrm>
            <a:off x="3974493" y="2057400"/>
            <a:ext cx="90218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64</a:t>
            </a:r>
            <a:endParaRPr lang="vi-VN" sz="2000" dirty="0"/>
          </a:p>
        </p:txBody>
      </p:sp>
      <p:sp>
        <p:nvSpPr>
          <p:cNvPr id="21" name="a1cf_txt171"/>
          <p:cNvSpPr txBox="1"/>
          <p:nvPr/>
        </p:nvSpPr>
        <p:spPr>
          <a:xfrm>
            <a:off x="3974493" y="2651760"/>
            <a:ext cx="902185" cy="320040"/>
          </a:xfrm>
          <a:prstGeom prst="rect">
            <a:avLst/>
          </a:prstGeom>
          <a:noFill/>
          <a:ln/>
        </p:spPr>
        <p:txBody>
          <a:bodyPr wrap="square" lIns="0" tIns="0" rIns="0" bIns="0" rtlCol="0" anchor="t"/>
          <a:lstStyle/>
          <a:p>
            <a:pPr algn="ctr" indent="0" marL="0">
              <a:buNone/>
            </a:pPr>
            <a:r>
              <a:rPr lang="vi-VN" sz="1400" dirty="0">
                <a:solidFill>
                  <a:schemeClr val="tx2"/>
                </a:solidFill>
              </a:rPr>
              <a:t>4</a:t>
            </a:r>
            <a:endParaRPr lang="vi-VN" sz="1400" dirty="0"/>
          </a:p>
        </p:txBody>
      </p:sp>
      <p:sp>
        <p:nvSpPr>
          <p:cNvPr id="22" name="a1cf_box172"/>
          <p:cNvSpPr/>
          <p:nvPr/>
        </p:nvSpPr>
        <p:spPr>
          <a:xfrm>
            <a:off x="4974212" y="2057400"/>
            <a:ext cx="90218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98</a:t>
            </a:r>
            <a:endParaRPr lang="vi-VN" sz="2000" dirty="0"/>
          </a:p>
        </p:txBody>
      </p:sp>
      <p:sp>
        <p:nvSpPr>
          <p:cNvPr id="23" name="a1cf_txt173"/>
          <p:cNvSpPr txBox="1"/>
          <p:nvPr/>
        </p:nvSpPr>
        <p:spPr>
          <a:xfrm>
            <a:off x="4974212" y="2651760"/>
            <a:ext cx="902185" cy="320040"/>
          </a:xfrm>
          <a:prstGeom prst="rect">
            <a:avLst/>
          </a:prstGeom>
          <a:noFill/>
          <a:ln/>
        </p:spPr>
        <p:txBody>
          <a:bodyPr wrap="square" lIns="0" tIns="0" rIns="0" bIns="0" rtlCol="0" anchor="t"/>
          <a:lstStyle/>
          <a:p>
            <a:pPr algn="ctr" indent="0" marL="0">
              <a:buNone/>
            </a:pPr>
            <a:r>
              <a:rPr lang="vi-VN" sz="1400" dirty="0">
                <a:solidFill>
                  <a:schemeClr val="tx2"/>
                </a:solidFill>
              </a:rPr>
              <a:t>5</a:t>
            </a:r>
            <a:endParaRPr lang="vi-VN" sz="1400" dirty="0"/>
          </a:p>
        </p:txBody>
      </p:sp>
      <p:sp>
        <p:nvSpPr>
          <p:cNvPr id="24" name="a2cf_box174"/>
          <p:cNvSpPr/>
          <p:nvPr/>
        </p:nvSpPr>
        <p:spPr>
          <a:xfrm>
            <a:off x="975336" y="3520440"/>
            <a:ext cx="1584920" cy="960120"/>
          </a:xfrm>
          <a:prstGeom prst="rect">
            <a:avLst/>
          </a:prstGeom>
          <a:solidFill>
            <a:srgbClr val="FFFFFF"/>
          </a:solidFill>
          <a:ln w="19050">
            <a:solidFill>
              <a:srgbClr val="CBD5E1"/>
            </a:solidFill>
            <a:prstDash val="solid"/>
          </a:ln>
        </p:spPr>
      </p:sp>
      <p:sp>
        <p:nvSpPr>
          <p:cNvPr id="25" name="a2cf_txt175"/>
          <p:cNvSpPr txBox="1"/>
          <p:nvPr/>
        </p:nvSpPr>
        <p:spPr>
          <a:xfrm>
            <a:off x="975336" y="3566160"/>
            <a:ext cx="1584920" cy="365760"/>
          </a:xfrm>
          <a:prstGeom prst="rect">
            <a:avLst/>
          </a:prstGeom>
          <a:noFill/>
          <a:ln/>
        </p:spPr>
        <p:txBody>
          <a:bodyPr wrap="square" lIns="0" tIns="0" rIns="0" bIns="0" rtlCol="0" anchor="t"/>
          <a:lstStyle/>
          <a:p>
            <a:pPr algn="ctr" indent="0" marL="0">
              <a:buNone/>
            </a:pPr>
            <a:r>
              <a:rPr lang="vi-VN" sz="1400" dirty="0">
                <a:solidFill>
                  <a:schemeClr val="tx2"/>
                </a:solidFill>
              </a:rPr>
              <a:t>id</a:t>
            </a:r>
            <a:endParaRPr lang="vi-VN" sz="1400" dirty="0"/>
          </a:p>
        </p:txBody>
      </p:sp>
      <p:sp>
        <p:nvSpPr>
          <p:cNvPr id="26" name="a2cf_txt176"/>
          <p:cNvSpPr txBox="1"/>
          <p:nvPr/>
        </p:nvSpPr>
        <p:spPr>
          <a:xfrm>
            <a:off x="975336" y="3931920"/>
            <a:ext cx="1584920" cy="457200"/>
          </a:xfrm>
          <a:prstGeom prst="rect">
            <a:avLst/>
          </a:prstGeom>
          <a:noFill/>
          <a:ln/>
        </p:spPr>
        <p:txBody>
          <a:bodyPr wrap="square" lIns="0" tIns="0" rIns="0" bIns="0" rtlCol="0" anchor="t"/>
          <a:lstStyle/>
          <a:p>
            <a:pPr algn="ctr" indent="0" marL="0">
              <a:buNone/>
            </a:pPr>
            <a:r>
              <a:rPr lang="vi-VN" sz="2000" b="1" dirty="0">
                <a:solidFill>
                  <a:schemeClr val="tx1"/>
                </a:solidFill>
              </a:rPr>
              <a:t>2024</a:t>
            </a:r>
            <a:endParaRPr lang="vi-VN" sz="2000" dirty="0"/>
          </a:p>
        </p:txBody>
      </p:sp>
      <p:sp>
        <p:nvSpPr>
          <p:cNvPr id="27" name="a2cf_box177"/>
          <p:cNvSpPr/>
          <p:nvPr/>
        </p:nvSpPr>
        <p:spPr>
          <a:xfrm>
            <a:off x="2621214" y="3520440"/>
            <a:ext cx="1584920" cy="960120"/>
          </a:xfrm>
          <a:prstGeom prst="rect">
            <a:avLst/>
          </a:prstGeom>
          <a:solidFill>
            <a:srgbClr val="FFFFFF"/>
          </a:solidFill>
          <a:ln w="19050">
            <a:solidFill>
              <a:srgbClr val="CBD5E1"/>
            </a:solidFill>
            <a:prstDash val="solid"/>
          </a:ln>
        </p:spPr>
      </p:sp>
      <p:sp>
        <p:nvSpPr>
          <p:cNvPr id="28" name="a2cf_txt178"/>
          <p:cNvSpPr txBox="1"/>
          <p:nvPr/>
        </p:nvSpPr>
        <p:spPr>
          <a:xfrm>
            <a:off x="2621214" y="3566160"/>
            <a:ext cx="1584920" cy="365760"/>
          </a:xfrm>
          <a:prstGeom prst="rect">
            <a:avLst/>
          </a:prstGeom>
          <a:noFill/>
          <a:ln/>
        </p:spPr>
        <p:txBody>
          <a:bodyPr wrap="square" lIns="0" tIns="0" rIns="0" bIns="0" rtlCol="0" anchor="t"/>
          <a:lstStyle/>
          <a:p>
            <a:pPr algn="ctr" indent="0" marL="0">
              <a:buNone/>
            </a:pPr>
            <a:r>
              <a:rPr lang="vi-VN" sz="1400" dirty="0">
                <a:solidFill>
                  <a:schemeClr val="tx2"/>
                </a:solidFill>
              </a:rPr>
              <a:t>name</a:t>
            </a:r>
            <a:endParaRPr lang="vi-VN" sz="1400" dirty="0"/>
          </a:p>
        </p:txBody>
      </p:sp>
      <p:sp>
        <p:nvSpPr>
          <p:cNvPr id="29" name="a2cf_txt179"/>
          <p:cNvSpPr txBox="1"/>
          <p:nvPr/>
        </p:nvSpPr>
        <p:spPr>
          <a:xfrm>
            <a:off x="2621214" y="3931920"/>
            <a:ext cx="1584920" cy="457200"/>
          </a:xfrm>
          <a:prstGeom prst="rect">
            <a:avLst/>
          </a:prstGeom>
          <a:noFill/>
          <a:ln/>
        </p:spPr>
        <p:txBody>
          <a:bodyPr wrap="square" lIns="0" tIns="0" rIns="0" bIns="0" rtlCol="0" anchor="t"/>
          <a:lstStyle/>
          <a:p>
            <a:pPr algn="ctr" indent="0" marL="0">
              <a:buNone/>
            </a:pPr>
            <a:r>
              <a:rPr lang="vi-VN" sz="2000" b="1" dirty="0">
                <a:solidFill>
                  <a:schemeClr val="tx1"/>
                </a:solidFill>
              </a:rPr>
              <a:t>An</a:t>
            </a:r>
            <a:endParaRPr lang="vi-VN" sz="2000" dirty="0"/>
          </a:p>
        </p:txBody>
      </p:sp>
      <p:sp>
        <p:nvSpPr>
          <p:cNvPr id="30" name="a2cf_box180"/>
          <p:cNvSpPr/>
          <p:nvPr/>
        </p:nvSpPr>
        <p:spPr>
          <a:xfrm>
            <a:off x="4267093" y="3520440"/>
            <a:ext cx="1584920" cy="960120"/>
          </a:xfrm>
          <a:prstGeom prst="rect">
            <a:avLst/>
          </a:prstGeom>
          <a:solidFill>
            <a:srgbClr val="FFFFFF"/>
          </a:solidFill>
          <a:ln w="19050">
            <a:solidFill>
              <a:srgbClr val="CBD5E1"/>
            </a:solidFill>
            <a:prstDash val="solid"/>
          </a:ln>
        </p:spPr>
      </p:sp>
      <p:sp>
        <p:nvSpPr>
          <p:cNvPr id="31" name="a2cf_txt181"/>
          <p:cNvSpPr txBox="1"/>
          <p:nvPr/>
        </p:nvSpPr>
        <p:spPr>
          <a:xfrm>
            <a:off x="4267093" y="3566160"/>
            <a:ext cx="1584920" cy="365760"/>
          </a:xfrm>
          <a:prstGeom prst="rect">
            <a:avLst/>
          </a:prstGeom>
          <a:noFill/>
          <a:ln/>
        </p:spPr>
        <p:txBody>
          <a:bodyPr wrap="square" lIns="0" tIns="0" rIns="0" bIns="0" rtlCol="0" anchor="t"/>
          <a:lstStyle/>
          <a:p>
            <a:pPr algn="ctr" indent="0" marL="0">
              <a:buNone/>
            </a:pPr>
            <a:r>
              <a:rPr lang="vi-VN" sz="1400" dirty="0">
                <a:solidFill>
                  <a:schemeClr val="tx2"/>
                </a:solidFill>
              </a:rPr>
              <a:t>grade</a:t>
            </a:r>
            <a:endParaRPr lang="vi-VN" sz="1400" dirty="0"/>
          </a:p>
        </p:txBody>
      </p:sp>
      <p:sp>
        <p:nvSpPr>
          <p:cNvPr id="32" name="a2cf_txt182"/>
          <p:cNvSpPr txBox="1"/>
          <p:nvPr/>
        </p:nvSpPr>
        <p:spPr>
          <a:xfrm>
            <a:off x="4267093" y="3931920"/>
            <a:ext cx="1584920" cy="457200"/>
          </a:xfrm>
          <a:prstGeom prst="rect">
            <a:avLst/>
          </a:prstGeom>
          <a:noFill/>
          <a:ln/>
        </p:spPr>
        <p:txBody>
          <a:bodyPr wrap="square" lIns="0" tIns="0" rIns="0" bIns="0" rtlCol="0" anchor="t"/>
          <a:lstStyle/>
          <a:p>
            <a:pPr algn="ctr" indent="0" marL="0">
              <a:buNone/>
            </a:pPr>
            <a:r>
              <a:rPr lang="vi-VN" sz="2000" b="1" dirty="0">
                <a:solidFill>
                  <a:schemeClr val="tx1"/>
                </a:solidFill>
              </a:rPr>
              <a:t>A</a:t>
            </a:r>
            <a:endParaRPr lang="vi-VN" sz="2000" dirty="0"/>
          </a:p>
        </p:txBody>
      </p:sp>
      <p:sp>
        <p:nvSpPr>
          <p:cNvPr id="33" name="a3cf_box183"/>
          <p:cNvSpPr/>
          <p:nvPr/>
        </p:nvSpPr>
        <p:spPr>
          <a:xfrm>
            <a:off x="975336" y="5212080"/>
            <a:ext cx="829035" cy="566928"/>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12</a:t>
            </a:r>
            <a:endParaRPr lang="vi-VN" sz="2000" dirty="0"/>
          </a:p>
        </p:txBody>
      </p:sp>
      <p:sp>
        <p:nvSpPr>
          <p:cNvPr id="34" name="a3cf_box184"/>
          <p:cNvSpPr/>
          <p:nvPr/>
        </p:nvSpPr>
        <p:spPr>
          <a:xfrm>
            <a:off x="1804371" y="5212080"/>
            <a:ext cx="426709" cy="566928"/>
          </a:xfrm>
          <a:prstGeom prst="rect">
            <a:avLst/>
          </a:prstGeom>
          <a:ln w="19050">
            <a:solidFill>
              <a:srgbClr val="CBD5E1"/>
            </a:solidFill>
            <a:prstDash val="solid"/>
          </a:ln>
        </p:spPr>
      </p:sp>
      <p:sp>
        <p:nvSpPr>
          <p:cNvPr id="35" name="a3cf_circ185"/>
          <p:cNvSpPr/>
          <p:nvPr/>
        </p:nvSpPr>
        <p:spPr>
          <a:xfrm>
            <a:off x="1956766" y="5440680"/>
            <a:ext cx="109728" cy="109728"/>
          </a:xfrm>
          <a:prstGeom prst="ellipse">
            <a:avLst/>
          </a:prstGeom>
          <a:solidFill>
            <a:schemeClr val="accent1"/>
          </a:solidFill>
          <a:ln/>
        </p:spPr>
      </p:sp>
      <p:sp>
        <p:nvSpPr>
          <p:cNvPr id="36" name="a3cf_line186"/>
          <p:cNvSpPr/>
          <p:nvPr/>
        </p:nvSpPr>
        <p:spPr>
          <a:xfrm>
            <a:off x="2011630" y="5495544"/>
            <a:ext cx="731502" cy="0"/>
          </a:xfrm>
          <a:prstGeom prst="line">
            <a:avLst/>
          </a:prstGeom>
          <a:noFill/>
          <a:ln w="25400">
            <a:solidFill>
              <a:schemeClr val="accent1"/>
            </a:solidFill>
            <a:prstDash val="solid"/>
            <a:tailEnd type="triangle"/>
          </a:ln>
        </p:spPr>
      </p:sp>
      <p:sp>
        <p:nvSpPr>
          <p:cNvPr id="37" name="a3cf_box187"/>
          <p:cNvSpPr/>
          <p:nvPr/>
        </p:nvSpPr>
        <p:spPr>
          <a:xfrm>
            <a:off x="2743131" y="5212080"/>
            <a:ext cx="829035" cy="566928"/>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25</a:t>
            </a:r>
            <a:endParaRPr lang="vi-VN" sz="2000" dirty="0"/>
          </a:p>
        </p:txBody>
      </p:sp>
      <p:sp>
        <p:nvSpPr>
          <p:cNvPr id="38" name="a3cf_box188"/>
          <p:cNvSpPr/>
          <p:nvPr/>
        </p:nvSpPr>
        <p:spPr>
          <a:xfrm>
            <a:off x="3572167" y="5212080"/>
            <a:ext cx="426709" cy="566928"/>
          </a:xfrm>
          <a:prstGeom prst="rect">
            <a:avLst/>
          </a:prstGeom>
          <a:ln w="19050">
            <a:solidFill>
              <a:srgbClr val="CBD5E1"/>
            </a:solidFill>
            <a:prstDash val="solid"/>
          </a:ln>
        </p:spPr>
      </p:sp>
      <p:sp>
        <p:nvSpPr>
          <p:cNvPr id="39" name="a3cf_circ189"/>
          <p:cNvSpPr/>
          <p:nvPr/>
        </p:nvSpPr>
        <p:spPr>
          <a:xfrm>
            <a:off x="3724562" y="5440680"/>
            <a:ext cx="109728" cy="109728"/>
          </a:xfrm>
          <a:prstGeom prst="ellipse">
            <a:avLst/>
          </a:prstGeom>
          <a:solidFill>
            <a:schemeClr val="accent1"/>
          </a:solidFill>
          <a:ln/>
        </p:spPr>
      </p:sp>
      <p:sp>
        <p:nvSpPr>
          <p:cNvPr id="40" name="a3cf_line190"/>
          <p:cNvSpPr/>
          <p:nvPr/>
        </p:nvSpPr>
        <p:spPr>
          <a:xfrm>
            <a:off x="3779426" y="5495544"/>
            <a:ext cx="731502" cy="0"/>
          </a:xfrm>
          <a:prstGeom prst="line">
            <a:avLst/>
          </a:prstGeom>
          <a:noFill/>
          <a:ln w="25400">
            <a:solidFill>
              <a:schemeClr val="accent1"/>
            </a:solidFill>
            <a:prstDash val="solid"/>
            <a:tailEnd type="triangle"/>
          </a:ln>
        </p:spPr>
      </p:sp>
      <p:sp>
        <p:nvSpPr>
          <p:cNvPr id="41" name="a3cf_box191"/>
          <p:cNvSpPr/>
          <p:nvPr/>
        </p:nvSpPr>
        <p:spPr>
          <a:xfrm>
            <a:off x="4510927" y="5212080"/>
            <a:ext cx="829035" cy="566928"/>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37</a:t>
            </a:r>
            <a:endParaRPr lang="vi-VN" sz="2000" dirty="0"/>
          </a:p>
        </p:txBody>
      </p:sp>
      <p:sp>
        <p:nvSpPr>
          <p:cNvPr id="42" name="a3cf_box192"/>
          <p:cNvSpPr/>
          <p:nvPr/>
        </p:nvSpPr>
        <p:spPr>
          <a:xfrm>
            <a:off x="5339962" y="5212080"/>
            <a:ext cx="426709" cy="566928"/>
          </a:xfrm>
          <a:prstGeom prst="rect">
            <a:avLst/>
          </a:prstGeom>
          <a:ln w="19050">
            <a:solidFill>
              <a:srgbClr val="CBD5E1"/>
            </a:solidFill>
            <a:prstDash val="solid"/>
          </a:ln>
        </p:spPr>
      </p:sp>
      <p:sp>
        <p:nvSpPr>
          <p:cNvPr id="43" name="a3cf_line193"/>
          <p:cNvSpPr/>
          <p:nvPr/>
        </p:nvSpPr>
        <p:spPr>
          <a:xfrm flipV="1">
            <a:off x="5339962" y="5212080"/>
            <a:ext cx="426709" cy="566928"/>
          </a:xfrm>
          <a:prstGeom prst="line">
            <a:avLst/>
          </a:prstGeom>
          <a:noFill/>
          <a:ln w="25400">
            <a:solidFill>
              <a:schemeClr val="tx2"/>
            </a:solidFill>
            <a:prstDash val="solid"/>
          </a:ln>
        </p:spPr>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7</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500"/>
                                        <p:tgtEl>
                                          <p:spTgt spid="2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500"/>
                                        <p:tgtEl>
                                          <p:spTgt spid="1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500"/>
                                        <p:tgtEl>
                                          <p:spTgt spid="3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500"/>
                                        <p:tgtEl>
                                          <p:spTgt spid="3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500"/>
                                        <p:tgtEl>
                                          <p:spTgt spid="3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500"/>
                                        <p:tgtEl>
                                          <p:spTgt spid="4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fade">
                                      <p:cBhvr>
                                        <p:cTn id="119" dur="500"/>
                                        <p:tgtEl>
                                          <p:spTgt spid="4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fade">
                                      <p:cBhvr>
                                        <p:cTn id="122" dur="500"/>
                                        <p:tgtEl>
                                          <p:spTgt spid="4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Đo hiệu năng: số bước khi n tăng</a:t>
            </a:r>
            <a:endParaRPr lang="vi-VN" sz="3000" dirty="0"/>
          </a:p>
        </p:txBody>
      </p:sp>
      <p:pic>
        <p:nvPicPr>
          <p:cNvPr id="3" name="o_titleEmo194" descr="preencoded.png">    </p:cNvPr>
          <p:cNvPicPr>
            <a:picLocks noChangeAspect="1"/>
          </p:cNvPicPr>
          <p:nvPr/>
        </p:nvPicPr>
        <p:blipFill>
          <a:blip r:embed="rId1"/>
          <a:stretch>
            <a:fillRect/>
          </a:stretch>
        </p:blipFill>
        <p:spPr>
          <a:xfrm>
            <a:off x="10104120" y="274320"/>
            <a:ext cx="868680" cy="868680"/>
          </a:xfrm>
          <a:prstGeom prst="rect">
            <a:avLst/>
          </a:prstGeom>
        </p:spPr>
      </p:pic>
      <p:graphicFrame>
        <p:nvGraphicFramePr>
          <p:cNvPr id="4" name="a1af_chart195" descr=""/>
          <p:cNvGraphicFramePr/>
          <p:nvPr/>
        </p:nvGraphicFramePr>
        <p:xfrm>
          <a:off x="426709" y="1234440"/>
          <a:ext cx="7193100" cy="5029200"/>
        </p:xfrm>
        <a:graphic xmlns:a="http://schemas.openxmlformats.org/drawingml/2006/main">
          <a:graphicData uri="http://schemas.openxmlformats.org/drawingml/2006/chart">
            <c:chart xmlns:c="http://schemas.openxmlformats.org/drawingml/2006/chart" r:id="rId2"/>
          </a:graphicData>
        </a:graphic>
      </p:graphicFrame>
      <p:sp>
        <p:nvSpPr>
          <p:cNvPr id="5" name="a2cf_box196"/>
          <p:cNvSpPr/>
          <p:nvPr/>
        </p:nvSpPr>
        <p:spPr>
          <a:xfrm>
            <a:off x="7863643" y="1280160"/>
            <a:ext cx="3718467" cy="1115568"/>
          </a:xfrm>
          <a:prstGeom prst="roundRect">
            <a:avLst>
              <a:gd name="adj" fmla="val 11475"/>
            </a:avLst>
          </a:prstGeom>
          <a:solidFill>
            <a:srgbClr val="FFF3E8"/>
          </a:solidFill>
          <a:ln/>
        </p:spPr>
      </p:sp>
      <p:pic>
        <p:nvPicPr>
          <p:cNvPr id="6" name="a2cf_emo197" descr="preencoded.png">    </p:cNvPr>
          <p:cNvPicPr>
            <a:picLocks noChangeAspect="1"/>
          </p:cNvPicPr>
          <p:nvPr/>
        </p:nvPicPr>
        <p:blipFill>
          <a:blip r:embed="rId3"/>
          <a:stretch>
            <a:fillRect/>
          </a:stretch>
        </p:blipFill>
        <p:spPr>
          <a:xfrm>
            <a:off x="10829266" y="1536192"/>
            <a:ext cx="603504" cy="603504"/>
          </a:xfrm>
          <a:prstGeom prst="rect">
            <a:avLst/>
          </a:prstGeom>
        </p:spPr>
      </p:pic>
      <p:sp>
        <p:nvSpPr>
          <p:cNvPr id="7" name="a2cf_txt198"/>
          <p:cNvSpPr txBox="1"/>
          <p:nvPr/>
        </p:nvSpPr>
        <p:spPr>
          <a:xfrm>
            <a:off x="8070902" y="1371600"/>
            <a:ext cx="2682173" cy="384048"/>
          </a:xfrm>
          <a:prstGeom prst="rect">
            <a:avLst/>
          </a:prstGeom>
          <a:noFill/>
          <a:ln/>
        </p:spPr>
        <p:txBody>
          <a:bodyPr wrap="square" lIns="0" tIns="0" rIns="0" bIns="0" rtlCol="0" anchor="t"/>
          <a:lstStyle/>
          <a:p>
            <a:pPr indent="0" marL="0">
              <a:buNone/>
            </a:pPr>
            <a:r>
              <a:rPr lang="vi-VN" sz="2000" b="1" dirty="0">
                <a:solidFill>
                  <a:srgbClr val="DC2626"/>
                </a:solidFill>
              </a:rPr>
              <a:t>O(n²)</a:t>
            </a:r>
            <a:endParaRPr lang="vi-VN" sz="2000" dirty="0"/>
          </a:p>
        </p:txBody>
      </p:sp>
      <p:sp>
        <p:nvSpPr>
          <p:cNvPr id="8" name="a2cf_txt199"/>
          <p:cNvSpPr txBox="1"/>
          <p:nvPr/>
        </p:nvSpPr>
        <p:spPr>
          <a:xfrm>
            <a:off x="8070902" y="1737360"/>
            <a:ext cx="3413675" cy="292608"/>
          </a:xfrm>
          <a:prstGeom prst="rect">
            <a:avLst/>
          </a:prstGeom>
          <a:noFill/>
          <a:ln/>
        </p:spPr>
        <p:txBody>
          <a:bodyPr wrap="square" lIns="0" tIns="0" rIns="0" bIns="0" rtlCol="0" anchor="t"/>
          <a:lstStyle/>
          <a:p>
            <a:pPr indent="0" marL="0">
              <a:buNone/>
            </a:pPr>
            <a:r>
              <a:rPr lang="vi-VN" sz="1400" dirty="0">
                <a:solidFill>
                  <a:schemeClr val="tx2"/>
                </a:solidFill>
              </a:rPr>
              <a:t>Bình phương (quadratic)</a:t>
            </a:r>
            <a:endParaRPr lang="vi-VN" sz="1400" dirty="0"/>
          </a:p>
        </p:txBody>
      </p:sp>
      <p:sp>
        <p:nvSpPr>
          <p:cNvPr id="9" name="a2cf_txt200"/>
          <p:cNvSpPr txBox="1"/>
          <p:nvPr/>
        </p:nvSpPr>
        <p:spPr>
          <a:xfrm>
            <a:off x="8070902" y="2029968"/>
            <a:ext cx="3413675" cy="310896"/>
          </a:xfrm>
          <a:prstGeom prst="rect">
            <a:avLst/>
          </a:prstGeom>
          <a:noFill/>
          <a:ln/>
        </p:spPr>
        <p:txBody>
          <a:bodyPr wrap="square" lIns="0" tIns="0" rIns="0" bIns="0" rtlCol="0" anchor="t"/>
          <a:lstStyle/>
          <a:p>
            <a:pPr indent="0" marL="0">
              <a:buNone/>
            </a:pPr>
            <a:r>
              <a:rPr lang="vi-VN" sz="1500" dirty="0">
                <a:solidFill>
                  <a:schemeClr val="tx1"/>
                </a:solidFill>
              </a:rPr>
              <a:t>Sắp xếp chọn, nổi bọt</a:t>
            </a:r>
            <a:endParaRPr lang="vi-VN" sz="1500" dirty="0"/>
          </a:p>
        </p:txBody>
      </p:sp>
      <p:sp>
        <p:nvSpPr>
          <p:cNvPr id="10" name="a3cf_box201"/>
          <p:cNvSpPr/>
          <p:nvPr/>
        </p:nvSpPr>
        <p:spPr>
          <a:xfrm>
            <a:off x="7863643" y="2532888"/>
            <a:ext cx="3718467" cy="1115568"/>
          </a:xfrm>
          <a:prstGeom prst="roundRect">
            <a:avLst>
              <a:gd name="adj" fmla="val 11475"/>
            </a:avLst>
          </a:prstGeom>
          <a:solidFill>
            <a:srgbClr val="FFF3E8"/>
          </a:solidFill>
          <a:ln/>
        </p:spPr>
      </p:sp>
      <p:pic>
        <p:nvPicPr>
          <p:cNvPr id="11" name="a3cf_emo202" descr="preencoded.png">    </p:cNvPr>
          <p:cNvPicPr>
            <a:picLocks noChangeAspect="1"/>
          </p:cNvPicPr>
          <p:nvPr/>
        </p:nvPicPr>
        <p:blipFill>
          <a:blip r:embed="rId4"/>
          <a:stretch>
            <a:fillRect/>
          </a:stretch>
        </p:blipFill>
        <p:spPr>
          <a:xfrm>
            <a:off x="10829266" y="2788920"/>
            <a:ext cx="603504" cy="603504"/>
          </a:xfrm>
          <a:prstGeom prst="rect">
            <a:avLst/>
          </a:prstGeom>
        </p:spPr>
      </p:pic>
      <p:sp>
        <p:nvSpPr>
          <p:cNvPr id="12" name="a3cf_txt203"/>
          <p:cNvSpPr txBox="1"/>
          <p:nvPr/>
        </p:nvSpPr>
        <p:spPr>
          <a:xfrm>
            <a:off x="8070902" y="2624328"/>
            <a:ext cx="2682173" cy="384048"/>
          </a:xfrm>
          <a:prstGeom prst="rect">
            <a:avLst/>
          </a:prstGeom>
          <a:noFill/>
          <a:ln/>
        </p:spPr>
        <p:txBody>
          <a:bodyPr wrap="square" lIns="0" tIns="0" rIns="0" bIns="0" rtlCol="0" anchor="t"/>
          <a:lstStyle/>
          <a:p>
            <a:pPr indent="0" marL="0">
              <a:buNone/>
            </a:pPr>
            <a:r>
              <a:rPr lang="vi-VN" sz="2000" b="1" dirty="0">
                <a:solidFill>
                  <a:srgbClr val="E8590C"/>
                </a:solidFill>
              </a:rPr>
              <a:t>O(n)</a:t>
            </a:r>
            <a:endParaRPr lang="vi-VN" sz="2000" dirty="0"/>
          </a:p>
        </p:txBody>
      </p:sp>
      <p:sp>
        <p:nvSpPr>
          <p:cNvPr id="13" name="a3cf_txt204"/>
          <p:cNvSpPr txBox="1"/>
          <p:nvPr/>
        </p:nvSpPr>
        <p:spPr>
          <a:xfrm>
            <a:off x="8070902" y="2990088"/>
            <a:ext cx="3413675" cy="292608"/>
          </a:xfrm>
          <a:prstGeom prst="rect">
            <a:avLst/>
          </a:prstGeom>
          <a:noFill/>
          <a:ln/>
        </p:spPr>
        <p:txBody>
          <a:bodyPr wrap="square" lIns="0" tIns="0" rIns="0" bIns="0" rtlCol="0" anchor="t"/>
          <a:lstStyle/>
          <a:p>
            <a:pPr indent="0" marL="0">
              <a:buNone/>
            </a:pPr>
            <a:r>
              <a:rPr lang="vi-VN" sz="1400" dirty="0">
                <a:solidFill>
                  <a:schemeClr val="tx2"/>
                </a:solidFill>
              </a:rPr>
              <a:t>Tuyến tính (linear)</a:t>
            </a:r>
            <a:endParaRPr lang="vi-VN" sz="1400" dirty="0"/>
          </a:p>
        </p:txBody>
      </p:sp>
      <p:sp>
        <p:nvSpPr>
          <p:cNvPr id="14" name="a3cf_txt205"/>
          <p:cNvSpPr txBox="1"/>
          <p:nvPr/>
        </p:nvSpPr>
        <p:spPr>
          <a:xfrm>
            <a:off x="8070902" y="3282696"/>
            <a:ext cx="3413675" cy="310896"/>
          </a:xfrm>
          <a:prstGeom prst="rect">
            <a:avLst/>
          </a:prstGeom>
          <a:noFill/>
          <a:ln/>
        </p:spPr>
        <p:txBody>
          <a:bodyPr wrap="square" lIns="0" tIns="0" rIns="0" bIns="0" rtlCol="0" anchor="t"/>
          <a:lstStyle/>
          <a:p>
            <a:pPr indent="0" marL="0">
              <a:buNone/>
            </a:pPr>
            <a:r>
              <a:rPr lang="vi-VN" sz="1500" dirty="0">
                <a:solidFill>
                  <a:schemeClr val="tx1"/>
                </a:solidFill>
              </a:rPr>
              <a:t>Tìm kiếm tuần tự</a:t>
            </a:r>
            <a:endParaRPr lang="vi-VN" sz="1500" dirty="0"/>
          </a:p>
        </p:txBody>
      </p:sp>
      <p:sp>
        <p:nvSpPr>
          <p:cNvPr id="15" name="a4cf_box206"/>
          <p:cNvSpPr/>
          <p:nvPr/>
        </p:nvSpPr>
        <p:spPr>
          <a:xfrm>
            <a:off x="7863643" y="3785616"/>
            <a:ext cx="3718467" cy="1115568"/>
          </a:xfrm>
          <a:prstGeom prst="roundRect">
            <a:avLst>
              <a:gd name="adj" fmla="val 11475"/>
            </a:avLst>
          </a:prstGeom>
          <a:solidFill>
            <a:srgbClr val="FFF3E8"/>
          </a:solidFill>
          <a:ln/>
        </p:spPr>
      </p:sp>
      <p:pic>
        <p:nvPicPr>
          <p:cNvPr id="16" name="a4cf_emo207" descr="preencoded.png">    </p:cNvPr>
          <p:cNvPicPr>
            <a:picLocks noChangeAspect="1"/>
          </p:cNvPicPr>
          <p:nvPr/>
        </p:nvPicPr>
        <p:blipFill>
          <a:blip r:embed="rId5"/>
          <a:stretch>
            <a:fillRect/>
          </a:stretch>
        </p:blipFill>
        <p:spPr>
          <a:xfrm>
            <a:off x="10829266" y="4041648"/>
            <a:ext cx="603504" cy="603504"/>
          </a:xfrm>
          <a:prstGeom prst="rect">
            <a:avLst/>
          </a:prstGeom>
        </p:spPr>
      </p:pic>
      <p:sp>
        <p:nvSpPr>
          <p:cNvPr id="17" name="a4cf_txt208"/>
          <p:cNvSpPr txBox="1"/>
          <p:nvPr/>
        </p:nvSpPr>
        <p:spPr>
          <a:xfrm>
            <a:off x="8070902" y="3877056"/>
            <a:ext cx="2682173" cy="384048"/>
          </a:xfrm>
          <a:prstGeom prst="rect">
            <a:avLst/>
          </a:prstGeom>
          <a:noFill/>
          <a:ln/>
        </p:spPr>
        <p:txBody>
          <a:bodyPr wrap="square" lIns="0" tIns="0" rIns="0" bIns="0" rtlCol="0" anchor="t"/>
          <a:lstStyle/>
          <a:p>
            <a:pPr indent="0" marL="0">
              <a:buNone/>
            </a:pPr>
            <a:r>
              <a:rPr lang="vi-VN" sz="2000" b="1" dirty="0">
                <a:solidFill>
                  <a:srgbClr val="0891B2"/>
                </a:solidFill>
              </a:rPr>
              <a:t>O(log n)</a:t>
            </a:r>
            <a:endParaRPr lang="vi-VN" sz="2000" dirty="0"/>
          </a:p>
        </p:txBody>
      </p:sp>
      <p:sp>
        <p:nvSpPr>
          <p:cNvPr id="18" name="a4cf_txt209"/>
          <p:cNvSpPr txBox="1"/>
          <p:nvPr/>
        </p:nvSpPr>
        <p:spPr>
          <a:xfrm>
            <a:off x="8070902" y="4242816"/>
            <a:ext cx="3413675" cy="292608"/>
          </a:xfrm>
          <a:prstGeom prst="rect">
            <a:avLst/>
          </a:prstGeom>
          <a:noFill/>
          <a:ln/>
        </p:spPr>
        <p:txBody>
          <a:bodyPr wrap="square" lIns="0" tIns="0" rIns="0" bIns="0" rtlCol="0" anchor="t"/>
          <a:lstStyle/>
          <a:p>
            <a:pPr indent="0" marL="0">
              <a:buNone/>
            </a:pPr>
            <a:r>
              <a:rPr lang="vi-VN" sz="1400" dirty="0">
                <a:solidFill>
                  <a:schemeClr val="tx2"/>
                </a:solidFill>
              </a:rPr>
              <a:t>Logarit (logarithmic)</a:t>
            </a:r>
            <a:endParaRPr lang="vi-VN" sz="1400" dirty="0"/>
          </a:p>
        </p:txBody>
      </p:sp>
      <p:sp>
        <p:nvSpPr>
          <p:cNvPr id="19" name="a4cf_txt210"/>
          <p:cNvSpPr txBox="1"/>
          <p:nvPr/>
        </p:nvSpPr>
        <p:spPr>
          <a:xfrm>
            <a:off x="8070902" y="4535424"/>
            <a:ext cx="3413675" cy="310896"/>
          </a:xfrm>
          <a:prstGeom prst="rect">
            <a:avLst/>
          </a:prstGeom>
          <a:noFill/>
          <a:ln/>
        </p:spPr>
        <p:txBody>
          <a:bodyPr wrap="square" lIns="0" tIns="0" rIns="0" bIns="0" rtlCol="0" anchor="t"/>
          <a:lstStyle/>
          <a:p>
            <a:pPr indent="0" marL="0">
              <a:buNone/>
            </a:pPr>
            <a:r>
              <a:rPr lang="vi-VN" sz="1500" dirty="0">
                <a:solidFill>
                  <a:schemeClr val="tx1"/>
                </a:solidFill>
              </a:rPr>
              <a:t>Tìm kiếm nhị phân</a:t>
            </a:r>
            <a:endParaRPr lang="vi-VN" sz="1500" dirty="0"/>
          </a:p>
        </p:txBody>
      </p:sp>
      <p:sp>
        <p:nvSpPr>
          <p:cNvPr id="20" name="a5cf_box211"/>
          <p:cNvSpPr/>
          <p:nvPr/>
        </p:nvSpPr>
        <p:spPr>
          <a:xfrm>
            <a:off x="7863643" y="5038344"/>
            <a:ext cx="3718467" cy="1115568"/>
          </a:xfrm>
          <a:prstGeom prst="roundRect">
            <a:avLst>
              <a:gd name="adj" fmla="val 11475"/>
            </a:avLst>
          </a:prstGeom>
          <a:solidFill>
            <a:srgbClr val="FFF3E8"/>
          </a:solidFill>
          <a:ln/>
        </p:spPr>
      </p:sp>
      <p:pic>
        <p:nvPicPr>
          <p:cNvPr id="21" name="a5cf_emo212" descr="preencoded.png">    </p:cNvPr>
          <p:cNvPicPr>
            <a:picLocks noChangeAspect="1"/>
          </p:cNvPicPr>
          <p:nvPr/>
        </p:nvPicPr>
        <p:blipFill>
          <a:blip r:embed="rId6"/>
          <a:stretch>
            <a:fillRect/>
          </a:stretch>
        </p:blipFill>
        <p:spPr>
          <a:xfrm>
            <a:off x="10829266" y="5294376"/>
            <a:ext cx="603504" cy="603504"/>
          </a:xfrm>
          <a:prstGeom prst="rect">
            <a:avLst/>
          </a:prstGeom>
        </p:spPr>
      </p:pic>
      <p:sp>
        <p:nvSpPr>
          <p:cNvPr id="22" name="a5cf_txt213"/>
          <p:cNvSpPr txBox="1"/>
          <p:nvPr/>
        </p:nvSpPr>
        <p:spPr>
          <a:xfrm>
            <a:off x="8070902" y="5129784"/>
            <a:ext cx="2682173" cy="384048"/>
          </a:xfrm>
          <a:prstGeom prst="rect">
            <a:avLst/>
          </a:prstGeom>
          <a:noFill/>
          <a:ln/>
        </p:spPr>
        <p:txBody>
          <a:bodyPr wrap="square" lIns="0" tIns="0" rIns="0" bIns="0" rtlCol="0" anchor="t"/>
          <a:lstStyle/>
          <a:p>
            <a:pPr indent="0" marL="0">
              <a:buNone/>
            </a:pPr>
            <a:r>
              <a:rPr lang="vi-VN" sz="2000" b="1" dirty="0">
                <a:solidFill>
                  <a:srgbClr val="059669"/>
                </a:solidFill>
              </a:rPr>
              <a:t>O(1)</a:t>
            </a:r>
            <a:endParaRPr lang="vi-VN" sz="2000" dirty="0"/>
          </a:p>
        </p:txBody>
      </p:sp>
      <p:sp>
        <p:nvSpPr>
          <p:cNvPr id="23" name="a5cf_txt214"/>
          <p:cNvSpPr txBox="1"/>
          <p:nvPr/>
        </p:nvSpPr>
        <p:spPr>
          <a:xfrm>
            <a:off x="8070902" y="5495544"/>
            <a:ext cx="3413675" cy="292608"/>
          </a:xfrm>
          <a:prstGeom prst="rect">
            <a:avLst/>
          </a:prstGeom>
          <a:noFill/>
          <a:ln/>
        </p:spPr>
        <p:txBody>
          <a:bodyPr wrap="square" lIns="0" tIns="0" rIns="0" bIns="0" rtlCol="0" anchor="t"/>
          <a:lstStyle/>
          <a:p>
            <a:pPr indent="0" marL="0">
              <a:buNone/>
            </a:pPr>
            <a:r>
              <a:rPr lang="vi-VN" sz="1400" dirty="0">
                <a:solidFill>
                  <a:schemeClr val="tx2"/>
                </a:solidFill>
              </a:rPr>
              <a:t>Hằng số (constant)</a:t>
            </a:r>
            <a:endParaRPr lang="vi-VN" sz="1400" dirty="0"/>
          </a:p>
        </p:txBody>
      </p:sp>
      <p:sp>
        <p:nvSpPr>
          <p:cNvPr id="24" name="a5cf_txt215"/>
          <p:cNvSpPr txBox="1"/>
          <p:nvPr/>
        </p:nvSpPr>
        <p:spPr>
          <a:xfrm>
            <a:off x="8070902" y="5788152"/>
            <a:ext cx="3413675" cy="310896"/>
          </a:xfrm>
          <a:prstGeom prst="rect">
            <a:avLst/>
          </a:prstGeom>
          <a:noFill/>
          <a:ln/>
        </p:spPr>
        <p:txBody>
          <a:bodyPr wrap="square" lIns="0" tIns="0" rIns="0" bIns="0" rtlCol="0" anchor="t"/>
          <a:lstStyle/>
          <a:p>
            <a:pPr indent="0" marL="0">
              <a:buNone/>
            </a:pPr>
            <a:r>
              <a:rPr lang="vi-VN" sz="1500" dirty="0">
                <a:solidFill>
                  <a:schemeClr val="tx1"/>
                </a:solidFill>
              </a:rPr>
              <a:t>Truy cập mảng theo chỉ số</a:t>
            </a:r>
            <a:endParaRPr lang="vi-VN" sz="15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8</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7" grpId="0" animBg="1"/>
      <p:bldP spid="8" grpId="0" animBg="1"/>
      <p:bldP spid="9" grpId="0" animBg="1"/>
      <p:bldP spid="10" grpId="0" animBg="1"/>
      <p:bldP spid="12" grpId="0" animBg="1"/>
      <p:bldP spid="13" grpId="0" animBg="1"/>
      <p:bldP spid="14" grpId="0" animBg="1"/>
      <p:bldP spid="15" grpId="0" animBg="1"/>
      <p:bldP spid="17" grpId="0" animBg="1"/>
      <p:bldP spid="18" grpId="0" animBg="1"/>
      <p:bldP spid="19" grpId="0" animBg="1"/>
      <p:bldP spid="20" grpId="0" animBg="1"/>
      <p:bldP spid="22" grpId="0" animBg="1"/>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6F7FA"/>
        </a:solidFill>
      </p:bgPr>
    </p:bg>
    <p:spTree>
      <p:nvGrpSpPr>
        <p:cNvPr id="1" name=""/>
        <p:cNvGrpSpPr/>
        <p:nvPr/>
      </p:nvGrpSpPr>
      <p:grpSpPr>
        <a:xfrm>
          <a:off x="0" y="0"/>
          <a:ext cx="0" cy="0"/>
          <a:chOff x="0" y="0"/>
          <a:chExt cx="0" cy="0"/>
        </a:xfrm>
      </p:grpSpPr>
      <p:sp>
        <p:nvSpPr>
          <p:cNvPr id="2" name="o_blob216"/>
          <p:cNvSpPr/>
          <p:nvPr/>
        </p:nvSpPr>
        <p:spPr>
          <a:xfrm>
            <a:off x="8275320" y="822960"/>
            <a:ext cx="3291840" cy="3291840"/>
          </a:xfrm>
          <a:prstGeom prst="ellipse">
            <a:avLst/>
          </a:prstGeom>
          <a:solidFill>
            <a:srgbClr val="FFFFFF"/>
          </a:solidFill>
          <a:ln/>
        </p:spPr>
      </p:sp>
      <p:sp>
        <p:nvSpPr>
          <p:cNvPr id="3" name="o_txt217"/>
          <p:cNvSpPr txBox="1"/>
          <p:nvPr/>
        </p:nvSpPr>
        <p:spPr>
          <a:xfrm>
            <a:off x="731502" y="914400"/>
            <a:ext cx="4876678" cy="1737360"/>
          </a:xfrm>
          <a:prstGeom prst="rect">
            <a:avLst/>
          </a:prstGeom>
          <a:noFill/>
          <a:ln/>
        </p:spPr>
        <p:txBody>
          <a:bodyPr wrap="square" lIns="0" tIns="0" rIns="0" bIns="0" rtlCol="0" anchor="b"/>
          <a:lstStyle/>
          <a:p>
            <a:pPr indent="0" marL="0">
              <a:buNone/>
            </a:pPr>
            <a:r>
              <a:rPr lang="vi-VN" sz="12000" b="1" dirty="0">
                <a:solidFill>
                  <a:schemeClr val="accent2"/>
                </a:solidFill>
              </a:rPr>
              <a:t>02</a:t>
            </a:r>
            <a:endParaRPr lang="vi-VN" sz="12000" dirty="0"/>
          </a:p>
        </p:txBody>
      </p:sp>
      <p:pic>
        <p:nvPicPr>
          <p:cNvPr id="4" name="a1af_emo218" descr="preencoded.png">    </p:cNvPr>
          <p:cNvPicPr>
            <a:picLocks noChangeAspect="1"/>
          </p:cNvPicPr>
          <p:nvPr/>
        </p:nvPicPr>
        <p:blipFill>
          <a:blip r:embed="rId1"/>
          <a:stretch>
            <a:fillRect/>
          </a:stretch>
        </p:blipFill>
        <p:spPr>
          <a:xfrm>
            <a:off x="8643880" y="1188720"/>
            <a:ext cx="2560320" cy="2560320"/>
          </a:xfrm>
          <a:prstGeom prst="rect">
            <a:avLst/>
          </a:prstGeom>
        </p:spPr>
      </p:pic>
      <p:sp>
        <p:nvSpPr>
          <p:cNvPr id="5" name="Text 0"/>
          <p:cNvSpPr/>
          <p:nvPr>
            <p:ph idx="100" type="title" hasCustomPrompt="1"/>
          </p:nvPr>
        </p:nvSpPr>
        <p:spPr>
          <a:xfrm>
            <a:off x="731520" y="2926080"/>
            <a:ext cx="7863840" cy="914400"/>
          </a:xfrm>
          <a:prstGeom prst="rect">
            <a:avLst/>
          </a:prstGeom>
          <a:noFill/>
          <a:ln/>
        </p:spPr>
        <p:txBody>
          <a:bodyPr wrap="square" lIns="0" tIns="0" rIns="0" bIns="0" rtlCol="0" anchor="t"/>
          <a:lstStyle/>
          <a:p>
            <a:pPr algn="l" indent="0" marL="0">
              <a:buNone/>
            </a:pPr>
            <a:r>
              <a:rPr lang="vi-VN" sz="4000" b="1" dirty="0">
                <a:solidFill>
                  <a:schemeClr val="tx1"/>
                </a:solidFill>
              </a:rPr>
              <a:t>Thuật toán tìm kiếm</a:t>
            </a:r>
            <a:endParaRPr lang="vi-VN" sz="4000" dirty="0"/>
          </a:p>
        </p:txBody>
      </p:sp>
      <p:sp>
        <p:nvSpPr>
          <p:cNvPr id="6" name="o_txt219"/>
          <p:cNvSpPr txBox="1"/>
          <p:nvPr/>
        </p:nvSpPr>
        <p:spPr>
          <a:xfrm>
            <a:off x="731502" y="3840480"/>
            <a:ext cx="10728692" cy="457200"/>
          </a:xfrm>
          <a:prstGeom prst="rect">
            <a:avLst/>
          </a:prstGeom>
          <a:noFill/>
          <a:ln/>
        </p:spPr>
        <p:txBody>
          <a:bodyPr wrap="square" lIns="0" tIns="0" rIns="0" bIns="0" rtlCol="0" anchor="t"/>
          <a:lstStyle/>
          <a:p>
            <a:pPr indent="0" marL="0">
              <a:buNone/>
            </a:pPr>
            <a:r>
              <a:rPr lang="vi-VN" sz="2000" dirty="0">
                <a:solidFill>
                  <a:schemeClr val="tx2"/>
                </a:solidFill>
              </a:rPr>
              <a:t>(Searching Algorithms)</a:t>
            </a:r>
            <a:endParaRPr lang="vi-VN" sz="2000" dirty="0"/>
          </a:p>
        </p:txBody>
      </p:sp>
      <p:pic>
        <p:nvPicPr>
          <p:cNvPr id="7" name="a2af_emo220" descr="preencoded.png">    </p:cNvPr>
          <p:cNvPicPr>
            <a:picLocks noChangeAspect="1"/>
          </p:cNvPicPr>
          <p:nvPr/>
        </p:nvPicPr>
        <p:blipFill>
          <a:blip r:embed="rId2"/>
          <a:stretch>
            <a:fillRect/>
          </a:stretch>
        </p:blipFill>
        <p:spPr>
          <a:xfrm>
            <a:off x="815309" y="4526280"/>
            <a:ext cx="868680" cy="868680"/>
          </a:xfrm>
          <a:prstGeom prst="rect">
            <a:avLst/>
          </a:prstGeom>
        </p:spPr>
      </p:pic>
      <p:sp>
        <p:nvSpPr>
          <p:cNvPr id="8" name="a2af_txt221"/>
          <p:cNvSpPr txBox="1"/>
          <p:nvPr/>
        </p:nvSpPr>
        <p:spPr>
          <a:xfrm>
            <a:off x="1706837" y="4526280"/>
            <a:ext cx="7315017" cy="347472"/>
          </a:xfrm>
          <a:prstGeom prst="rect">
            <a:avLst/>
          </a:prstGeom>
          <a:noFill/>
          <a:ln/>
        </p:spPr>
        <p:txBody>
          <a:bodyPr wrap="square" lIns="0" tIns="0" rIns="0" bIns="0" rtlCol="0" anchor="t"/>
          <a:lstStyle/>
          <a:p>
            <a:pPr indent="0" marL="0">
              <a:buNone/>
            </a:pPr>
            <a:r>
              <a:rPr lang="vi-VN" sz="1800" dirty="0">
                <a:solidFill>
                  <a:schemeClr val="tx2"/>
                </a:solidFill>
              </a:rPr>
              <a:t>Người trình bày</a:t>
            </a:r>
            <a:endParaRPr lang="vi-VN" sz="1800" dirty="0"/>
          </a:p>
        </p:txBody>
      </p:sp>
      <p:sp>
        <p:nvSpPr>
          <p:cNvPr id="9" name="a2af_txt222"/>
          <p:cNvSpPr txBox="1"/>
          <p:nvPr/>
        </p:nvSpPr>
        <p:spPr>
          <a:xfrm>
            <a:off x="1706837" y="4864608"/>
            <a:ext cx="9143771" cy="548640"/>
          </a:xfrm>
          <a:prstGeom prst="rect">
            <a:avLst/>
          </a:prstGeom>
          <a:noFill/>
          <a:ln/>
        </p:spPr>
        <p:txBody>
          <a:bodyPr wrap="square" lIns="0" tIns="0" rIns="0" bIns="0" rtlCol="0" anchor="t"/>
          <a:lstStyle/>
          <a:p>
            <a:pPr indent="0" marL="0">
              <a:buNone/>
            </a:pPr>
            <a:r>
              <a:rPr lang="vi-VN" sz="3400" b="1" dirty="0">
                <a:solidFill>
                  <a:schemeClr val="accent2"/>
                </a:solidFill>
              </a:rPr>
              <a:t>Hoàng Trọng Tấn</a:t>
            </a:r>
            <a:endParaRPr lang="vi-VN" sz="3400" dirty="0"/>
          </a:p>
        </p:txBody>
      </p:sp>
      <p:sp>
        <p:nvSpPr>
          <p:cNvPr id="10" name="o_circ223"/>
          <p:cNvSpPr/>
          <p:nvPr/>
        </p:nvSpPr>
        <p:spPr>
          <a:xfrm>
            <a:off x="777217" y="5989320"/>
            <a:ext cx="274320" cy="274320"/>
          </a:xfrm>
          <a:prstGeom prst="ellipse">
            <a:avLst/>
          </a:prstGeom>
          <a:solidFill>
            <a:srgbClr val="CBD5E1"/>
          </a:solidFill>
          <a:ln/>
        </p:spPr>
      </p:sp>
      <p:sp>
        <p:nvSpPr>
          <p:cNvPr id="11" name="o_circ224"/>
          <p:cNvSpPr/>
          <p:nvPr/>
        </p:nvSpPr>
        <p:spPr>
          <a:xfrm>
            <a:off x="1447760" y="5989320"/>
            <a:ext cx="274320" cy="274320"/>
          </a:xfrm>
          <a:prstGeom prst="ellipse">
            <a:avLst/>
          </a:prstGeom>
          <a:solidFill>
            <a:schemeClr val="accent2"/>
          </a:solidFill>
          <a:ln/>
        </p:spPr>
      </p:sp>
      <p:sp>
        <p:nvSpPr>
          <p:cNvPr id="12" name="o_circ225"/>
          <p:cNvSpPr/>
          <p:nvPr/>
        </p:nvSpPr>
        <p:spPr>
          <a:xfrm>
            <a:off x="2118304" y="5989320"/>
            <a:ext cx="274320" cy="274320"/>
          </a:xfrm>
          <a:prstGeom prst="ellipse">
            <a:avLst/>
          </a:prstGeom>
          <a:ln w="19050">
            <a:solidFill>
              <a:srgbClr val="94A3B8"/>
            </a:solidFill>
            <a:prstDash val="solid"/>
          </a:ln>
        </p:spPr>
      </p:sp>
      <p:sp>
        <p:nvSpPr>
          <p:cNvPr id="13" name="o_circ226"/>
          <p:cNvSpPr/>
          <p:nvPr/>
        </p:nvSpPr>
        <p:spPr>
          <a:xfrm>
            <a:off x="2788847" y="5989320"/>
            <a:ext cx="274320" cy="274320"/>
          </a:xfrm>
          <a:prstGeom prst="ellipse">
            <a:avLst/>
          </a:prstGeom>
          <a:ln w="19050">
            <a:solidFill>
              <a:srgbClr val="94A3B8"/>
            </a:solidFill>
            <a:prstDash val="solid"/>
          </a:ln>
        </p:spPr>
      </p:sp>
      <p:sp>
        <p:nvSpPr>
          <p:cNvPr id="14" name="o_circ227"/>
          <p:cNvSpPr/>
          <p:nvPr/>
        </p:nvSpPr>
        <p:spPr>
          <a:xfrm>
            <a:off x="3459390" y="5989320"/>
            <a:ext cx="274320" cy="274320"/>
          </a:xfrm>
          <a:prstGeom prst="ellipse">
            <a:avLst/>
          </a:prstGeom>
          <a:ln w="19050">
            <a:solidFill>
              <a:srgbClr val="94A3B8"/>
            </a:solidFill>
            <a:prstDash val="solid"/>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Tìm kiếm </a:t>
            </a:r>
            <a:pPr algn="l" indent="0" marL="0">
              <a:buNone/>
            </a:pPr>
            <a:r>
              <a:rPr lang="vi-VN" sz="2400" b="1" dirty="0">
                <a:solidFill>
                  <a:schemeClr val="tx2"/>
                </a:solidFill>
              </a:rPr>
              <a:t>(Searching)</a:t>
            </a:r>
            <a:endParaRPr lang="vi-VN" sz="3000" dirty="0"/>
          </a:p>
        </p:txBody>
      </p:sp>
      <p:pic>
        <p:nvPicPr>
          <p:cNvPr id="3" name="o_titleEmo228"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txt229"/>
          <p:cNvSpPr txBox="1"/>
          <p:nvPr/>
        </p:nvSpPr>
        <p:spPr>
          <a:xfrm>
            <a:off x="609585" y="1234440"/>
            <a:ext cx="10972526" cy="457200"/>
          </a:xfrm>
          <a:prstGeom prst="rect">
            <a:avLst/>
          </a:prstGeom>
          <a:noFill/>
          <a:ln/>
        </p:spPr>
        <p:txBody>
          <a:bodyPr wrap="square" lIns="0" tIns="0" rIns="0" bIns="0" rtlCol="0" anchor="t"/>
          <a:lstStyle/>
          <a:p>
            <a:pPr indent="0" marL="0">
              <a:buNone/>
            </a:pPr>
            <a:r>
              <a:rPr lang="vi-VN" sz="2000" dirty="0">
                <a:solidFill>
                  <a:schemeClr val="tx1"/>
                </a:solidFill>
              </a:rPr>
              <a:t>Tìm vị trí của giá trị cần tìm </a:t>
            </a:r>
            <a:pPr indent="0" marL="0">
              <a:buNone/>
            </a:pPr>
            <a:r>
              <a:rPr lang="vi-VN" sz="1800" dirty="0">
                <a:solidFill>
                  <a:schemeClr val="tx2"/>
                </a:solidFill>
              </a:rPr>
              <a:t>(target)</a:t>
            </a:r>
            <a:pPr indent="0" marL="0">
              <a:buNone/>
            </a:pPr>
            <a:r>
              <a:rPr lang="vi-VN" sz="2000" dirty="0">
                <a:solidFill>
                  <a:schemeClr val="tx1"/>
                </a:solidFill>
              </a:rPr>
              <a:t> trong danh sách</a:t>
            </a:r>
            <a:endParaRPr lang="vi-VN" sz="2000" dirty="0"/>
          </a:p>
        </p:txBody>
      </p:sp>
      <p:sp>
        <p:nvSpPr>
          <p:cNvPr id="5" name="a1af_box230"/>
          <p:cNvSpPr/>
          <p:nvPr/>
        </p:nvSpPr>
        <p:spPr>
          <a:xfrm>
            <a:off x="609585" y="1920240"/>
            <a:ext cx="5303387" cy="4206240"/>
          </a:xfrm>
          <a:prstGeom prst="roundRect">
            <a:avLst>
              <a:gd name="adj" fmla="val 3043"/>
            </a:avLst>
          </a:prstGeom>
          <a:solidFill>
            <a:srgbClr val="E6F7FA"/>
          </a:solidFill>
          <a:ln/>
        </p:spPr>
      </p:sp>
      <p:sp>
        <p:nvSpPr>
          <p:cNvPr id="6" name="a1af_txt231"/>
          <p:cNvSpPr txBox="1"/>
          <p:nvPr/>
        </p:nvSpPr>
        <p:spPr>
          <a:xfrm>
            <a:off x="975336" y="2103120"/>
            <a:ext cx="3901342" cy="411480"/>
          </a:xfrm>
          <a:prstGeom prst="rect">
            <a:avLst/>
          </a:prstGeom>
          <a:noFill/>
          <a:ln/>
        </p:spPr>
        <p:txBody>
          <a:bodyPr wrap="square" lIns="0" tIns="0" rIns="0" bIns="0" rtlCol="0" anchor="t"/>
          <a:lstStyle/>
          <a:p>
            <a:pPr indent="0" marL="0">
              <a:buNone/>
            </a:pPr>
            <a:r>
              <a:rPr lang="vi-VN" sz="2400" b="1" dirty="0">
                <a:solidFill>
                  <a:schemeClr val="accent2"/>
                </a:solidFill>
              </a:rPr>
              <a:t>Tìm kiếm tuần tự</a:t>
            </a:r>
            <a:endParaRPr lang="vi-VN" sz="2400" dirty="0"/>
          </a:p>
        </p:txBody>
      </p:sp>
      <p:pic>
        <p:nvPicPr>
          <p:cNvPr id="7" name="a1af_emo232" descr="preencoded.png">    </p:cNvPr>
          <p:cNvPicPr>
            <a:picLocks noChangeAspect="1"/>
          </p:cNvPicPr>
          <p:nvPr/>
        </p:nvPicPr>
        <p:blipFill>
          <a:blip r:embed="rId2"/>
          <a:stretch>
            <a:fillRect/>
          </a:stretch>
        </p:blipFill>
        <p:spPr>
          <a:xfrm>
            <a:off x="4937627" y="2029968"/>
            <a:ext cx="731520" cy="731520"/>
          </a:xfrm>
          <a:prstGeom prst="rect">
            <a:avLst/>
          </a:prstGeom>
        </p:spPr>
      </p:pic>
      <p:sp>
        <p:nvSpPr>
          <p:cNvPr id="8" name="a1af_txt233"/>
          <p:cNvSpPr txBox="1"/>
          <p:nvPr/>
        </p:nvSpPr>
        <p:spPr>
          <a:xfrm>
            <a:off x="975336" y="2542032"/>
            <a:ext cx="4632844" cy="320040"/>
          </a:xfrm>
          <a:prstGeom prst="rect">
            <a:avLst/>
          </a:prstGeom>
          <a:noFill/>
          <a:ln/>
        </p:spPr>
        <p:txBody>
          <a:bodyPr wrap="square" lIns="0" tIns="0" rIns="0" bIns="0" rtlCol="0" anchor="t"/>
          <a:lstStyle/>
          <a:p>
            <a:pPr indent="0" marL="0">
              <a:buNone/>
            </a:pPr>
            <a:r>
              <a:rPr lang="vi-VN" sz="1500" dirty="0">
                <a:solidFill>
                  <a:schemeClr val="tx2"/>
                </a:solidFill>
              </a:rPr>
              <a:t>(Sequential / Linear Search)</a:t>
            </a:r>
            <a:endParaRPr lang="vi-VN" sz="1500" dirty="0"/>
          </a:p>
        </p:txBody>
      </p:sp>
      <p:sp>
        <p:nvSpPr>
          <p:cNvPr id="9" name="a1af_box234"/>
          <p:cNvSpPr/>
          <p:nvPr/>
        </p:nvSpPr>
        <p:spPr>
          <a:xfrm>
            <a:off x="975336" y="3246120"/>
            <a:ext cx="82903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10</a:t>
            </a:r>
            <a:endParaRPr lang="vi-VN" sz="2000" dirty="0"/>
          </a:p>
        </p:txBody>
      </p:sp>
      <p:sp>
        <p:nvSpPr>
          <p:cNvPr id="10" name="a1af_box235"/>
          <p:cNvSpPr/>
          <p:nvPr/>
        </p:nvSpPr>
        <p:spPr>
          <a:xfrm>
            <a:off x="1877521" y="3246120"/>
            <a:ext cx="82903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11" name="a1af_box236"/>
          <p:cNvSpPr/>
          <p:nvPr/>
        </p:nvSpPr>
        <p:spPr>
          <a:xfrm>
            <a:off x="2779707" y="3246120"/>
            <a:ext cx="82903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2" name="a1af_box237"/>
          <p:cNvSpPr/>
          <p:nvPr/>
        </p:nvSpPr>
        <p:spPr>
          <a:xfrm>
            <a:off x="3681892" y="3246120"/>
            <a:ext cx="82903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a:t>
            </a:r>
            <a:endParaRPr lang="vi-VN" sz="2000" dirty="0"/>
          </a:p>
        </p:txBody>
      </p:sp>
      <p:sp>
        <p:nvSpPr>
          <p:cNvPr id="13" name="a1af_box238"/>
          <p:cNvSpPr/>
          <p:nvPr/>
        </p:nvSpPr>
        <p:spPr>
          <a:xfrm>
            <a:off x="4584077" y="3246120"/>
            <a:ext cx="829035"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98</a:t>
            </a:r>
            <a:endParaRPr lang="vi-VN" sz="2000" dirty="0"/>
          </a:p>
        </p:txBody>
      </p:sp>
      <p:sp>
        <p:nvSpPr>
          <p:cNvPr id="14" name="a1af_line239"/>
          <p:cNvSpPr/>
          <p:nvPr/>
        </p:nvSpPr>
        <p:spPr>
          <a:xfrm>
            <a:off x="1389853" y="3886200"/>
            <a:ext cx="0" cy="182880"/>
          </a:xfrm>
          <a:prstGeom prst="line">
            <a:avLst/>
          </a:prstGeom>
          <a:noFill/>
          <a:ln w="25400">
            <a:solidFill>
              <a:schemeClr val="accent2"/>
            </a:solidFill>
            <a:prstDash val="solid"/>
          </a:ln>
        </p:spPr>
      </p:sp>
      <p:sp>
        <p:nvSpPr>
          <p:cNvPr id="15" name="a1af_line240"/>
          <p:cNvSpPr/>
          <p:nvPr/>
        </p:nvSpPr>
        <p:spPr>
          <a:xfrm>
            <a:off x="1389853" y="4069080"/>
            <a:ext cx="902185" cy="0"/>
          </a:xfrm>
          <a:prstGeom prst="line">
            <a:avLst/>
          </a:prstGeom>
          <a:noFill/>
          <a:ln w="25400">
            <a:solidFill>
              <a:schemeClr val="accent2"/>
            </a:solidFill>
            <a:prstDash val="solid"/>
          </a:ln>
        </p:spPr>
      </p:sp>
      <p:sp>
        <p:nvSpPr>
          <p:cNvPr id="16" name="a1af_line241"/>
          <p:cNvSpPr/>
          <p:nvPr/>
        </p:nvSpPr>
        <p:spPr>
          <a:xfrm flipV="1">
            <a:off x="2292039" y="3886200"/>
            <a:ext cx="0" cy="182880"/>
          </a:xfrm>
          <a:prstGeom prst="line">
            <a:avLst/>
          </a:prstGeom>
          <a:noFill/>
          <a:ln w="25400">
            <a:solidFill>
              <a:schemeClr val="accent2"/>
            </a:solidFill>
            <a:prstDash val="solid"/>
            <a:tailEnd type="triangle"/>
          </a:ln>
        </p:spPr>
      </p:sp>
      <p:sp>
        <p:nvSpPr>
          <p:cNvPr id="17" name="a1af_line242"/>
          <p:cNvSpPr/>
          <p:nvPr/>
        </p:nvSpPr>
        <p:spPr>
          <a:xfrm>
            <a:off x="2292039" y="3886200"/>
            <a:ext cx="0" cy="182880"/>
          </a:xfrm>
          <a:prstGeom prst="line">
            <a:avLst/>
          </a:prstGeom>
          <a:noFill/>
          <a:ln w="25400">
            <a:solidFill>
              <a:schemeClr val="accent2"/>
            </a:solidFill>
            <a:prstDash val="solid"/>
          </a:ln>
        </p:spPr>
      </p:sp>
      <p:sp>
        <p:nvSpPr>
          <p:cNvPr id="18" name="a1af_line243"/>
          <p:cNvSpPr/>
          <p:nvPr/>
        </p:nvSpPr>
        <p:spPr>
          <a:xfrm>
            <a:off x="2292039" y="4069080"/>
            <a:ext cx="902185" cy="0"/>
          </a:xfrm>
          <a:prstGeom prst="line">
            <a:avLst/>
          </a:prstGeom>
          <a:noFill/>
          <a:ln w="25400">
            <a:solidFill>
              <a:schemeClr val="accent2"/>
            </a:solidFill>
            <a:prstDash val="solid"/>
          </a:ln>
        </p:spPr>
      </p:sp>
      <p:sp>
        <p:nvSpPr>
          <p:cNvPr id="19" name="a1af_line244"/>
          <p:cNvSpPr/>
          <p:nvPr/>
        </p:nvSpPr>
        <p:spPr>
          <a:xfrm flipV="1">
            <a:off x="3194224" y="3886200"/>
            <a:ext cx="0" cy="182880"/>
          </a:xfrm>
          <a:prstGeom prst="line">
            <a:avLst/>
          </a:prstGeom>
          <a:noFill/>
          <a:ln w="25400">
            <a:solidFill>
              <a:schemeClr val="accent2"/>
            </a:solidFill>
            <a:prstDash val="solid"/>
            <a:tailEnd type="triangle"/>
          </a:ln>
        </p:spPr>
      </p:sp>
      <p:sp>
        <p:nvSpPr>
          <p:cNvPr id="20" name="a1af_line245"/>
          <p:cNvSpPr/>
          <p:nvPr/>
        </p:nvSpPr>
        <p:spPr>
          <a:xfrm>
            <a:off x="3194224" y="3886200"/>
            <a:ext cx="0" cy="182880"/>
          </a:xfrm>
          <a:prstGeom prst="line">
            <a:avLst/>
          </a:prstGeom>
          <a:noFill/>
          <a:ln w="25400">
            <a:solidFill>
              <a:schemeClr val="accent2"/>
            </a:solidFill>
            <a:prstDash val="solid"/>
          </a:ln>
        </p:spPr>
      </p:sp>
      <p:sp>
        <p:nvSpPr>
          <p:cNvPr id="21" name="a1af_line246"/>
          <p:cNvSpPr/>
          <p:nvPr/>
        </p:nvSpPr>
        <p:spPr>
          <a:xfrm>
            <a:off x="3194224" y="4069080"/>
            <a:ext cx="902185" cy="0"/>
          </a:xfrm>
          <a:prstGeom prst="line">
            <a:avLst/>
          </a:prstGeom>
          <a:noFill/>
          <a:ln w="25400">
            <a:solidFill>
              <a:schemeClr val="accent2"/>
            </a:solidFill>
            <a:prstDash val="solid"/>
          </a:ln>
        </p:spPr>
      </p:sp>
      <p:sp>
        <p:nvSpPr>
          <p:cNvPr id="22" name="a1af_line247"/>
          <p:cNvSpPr/>
          <p:nvPr/>
        </p:nvSpPr>
        <p:spPr>
          <a:xfrm flipV="1">
            <a:off x="4096410" y="3886200"/>
            <a:ext cx="0" cy="182880"/>
          </a:xfrm>
          <a:prstGeom prst="line">
            <a:avLst/>
          </a:prstGeom>
          <a:noFill/>
          <a:ln w="25400">
            <a:solidFill>
              <a:schemeClr val="accent2"/>
            </a:solidFill>
            <a:prstDash val="solid"/>
            <a:tailEnd type="triangle"/>
          </a:ln>
        </p:spPr>
      </p:sp>
      <p:sp>
        <p:nvSpPr>
          <p:cNvPr id="23" name="a1af_line248"/>
          <p:cNvSpPr/>
          <p:nvPr/>
        </p:nvSpPr>
        <p:spPr>
          <a:xfrm>
            <a:off x="4096410" y="3886200"/>
            <a:ext cx="0" cy="182880"/>
          </a:xfrm>
          <a:prstGeom prst="line">
            <a:avLst/>
          </a:prstGeom>
          <a:noFill/>
          <a:ln w="25400">
            <a:solidFill>
              <a:schemeClr val="accent2"/>
            </a:solidFill>
            <a:prstDash val="solid"/>
          </a:ln>
        </p:spPr>
      </p:sp>
      <p:sp>
        <p:nvSpPr>
          <p:cNvPr id="24" name="a1af_line249"/>
          <p:cNvSpPr/>
          <p:nvPr/>
        </p:nvSpPr>
        <p:spPr>
          <a:xfrm>
            <a:off x="4096410" y="4069080"/>
            <a:ext cx="902185" cy="0"/>
          </a:xfrm>
          <a:prstGeom prst="line">
            <a:avLst/>
          </a:prstGeom>
          <a:noFill/>
          <a:ln w="25400">
            <a:solidFill>
              <a:schemeClr val="accent2"/>
            </a:solidFill>
            <a:prstDash val="solid"/>
          </a:ln>
        </p:spPr>
      </p:sp>
      <p:sp>
        <p:nvSpPr>
          <p:cNvPr id="25" name="a1af_line250"/>
          <p:cNvSpPr/>
          <p:nvPr/>
        </p:nvSpPr>
        <p:spPr>
          <a:xfrm flipV="1">
            <a:off x="4998595" y="3886200"/>
            <a:ext cx="0" cy="182880"/>
          </a:xfrm>
          <a:prstGeom prst="line">
            <a:avLst/>
          </a:prstGeom>
          <a:noFill/>
          <a:ln w="25400">
            <a:solidFill>
              <a:schemeClr val="accent2"/>
            </a:solidFill>
            <a:prstDash val="solid"/>
            <a:tailEnd type="triangle"/>
          </a:ln>
        </p:spPr>
      </p:sp>
      <p:sp>
        <p:nvSpPr>
          <p:cNvPr id="26" name="a1af_txt251"/>
          <p:cNvSpPr txBox="1"/>
          <p:nvPr/>
        </p:nvSpPr>
        <p:spPr>
          <a:xfrm>
            <a:off x="975336" y="4206240"/>
            <a:ext cx="4632844" cy="365760"/>
          </a:xfrm>
          <a:prstGeom prst="rect">
            <a:avLst/>
          </a:prstGeom>
          <a:noFill/>
          <a:ln/>
        </p:spPr>
        <p:txBody>
          <a:bodyPr wrap="square" lIns="0" tIns="0" rIns="0" bIns="0" rtlCol="0" anchor="t"/>
          <a:lstStyle/>
          <a:p>
            <a:pPr indent="0" marL="0">
              <a:buNone/>
            </a:pPr>
            <a:r>
              <a:rPr lang="vi-VN" sz="1600" dirty="0">
                <a:solidFill>
                  <a:schemeClr val="tx2"/>
                </a:solidFill>
              </a:rPr>
              <a:t>Xét lần lượt từng phần tử</a:t>
            </a:r>
            <a:endParaRPr lang="vi-VN" sz="1600" dirty="0"/>
          </a:p>
        </p:txBody>
      </p:sp>
      <p:pic>
        <p:nvPicPr>
          <p:cNvPr id="27" name="a1af_emo252" descr="preencoded.png">    </p:cNvPr>
          <p:cNvPicPr>
            <a:picLocks noChangeAspect="1"/>
          </p:cNvPicPr>
          <p:nvPr/>
        </p:nvPicPr>
        <p:blipFill>
          <a:blip r:embed="rId3"/>
          <a:stretch>
            <a:fillRect/>
          </a:stretch>
        </p:blipFill>
        <p:spPr>
          <a:xfrm>
            <a:off x="1002760" y="4910328"/>
            <a:ext cx="530352" cy="530352"/>
          </a:xfrm>
          <a:prstGeom prst="rect">
            <a:avLst/>
          </a:prstGeom>
        </p:spPr>
      </p:pic>
      <p:sp>
        <p:nvSpPr>
          <p:cNvPr id="28" name="a1af_txt253"/>
          <p:cNvSpPr txBox="1"/>
          <p:nvPr/>
        </p:nvSpPr>
        <p:spPr>
          <a:xfrm>
            <a:off x="1706837" y="4846320"/>
            <a:ext cx="3962301" cy="685800"/>
          </a:xfrm>
          <a:prstGeom prst="rect">
            <a:avLst/>
          </a:prstGeom>
          <a:noFill/>
          <a:ln/>
        </p:spPr>
        <p:txBody>
          <a:bodyPr wrap="square" lIns="0" tIns="0" rIns="0" bIns="0" rtlCol="0" anchor="ctr"/>
          <a:lstStyle/>
          <a:p>
            <a:pPr indent="0" marL="0">
              <a:buNone/>
            </a:pPr>
            <a:r>
              <a:rPr lang="vi-VN" sz="1800" b="1" dirty="0">
                <a:solidFill>
                  <a:schemeClr val="tx1"/>
                </a:solidFill>
              </a:rPr>
              <a:t>Dùng cho mọi danh sách</a:t>
            </a:r>
            <a:endParaRPr lang="vi-VN" sz="1800" dirty="0"/>
          </a:p>
        </p:txBody>
      </p:sp>
      <p:sp>
        <p:nvSpPr>
          <p:cNvPr id="29" name="a2cf_box254"/>
          <p:cNvSpPr/>
          <p:nvPr/>
        </p:nvSpPr>
        <p:spPr>
          <a:xfrm>
            <a:off x="6278723" y="1920240"/>
            <a:ext cx="5303387" cy="4206240"/>
          </a:xfrm>
          <a:prstGeom prst="roundRect">
            <a:avLst>
              <a:gd name="adj" fmla="val 3043"/>
            </a:avLst>
          </a:prstGeom>
          <a:solidFill>
            <a:srgbClr val="E6F7FA"/>
          </a:solidFill>
          <a:ln/>
        </p:spPr>
      </p:sp>
      <p:sp>
        <p:nvSpPr>
          <p:cNvPr id="30" name="a2cf_txt255"/>
          <p:cNvSpPr txBox="1"/>
          <p:nvPr/>
        </p:nvSpPr>
        <p:spPr>
          <a:xfrm>
            <a:off x="6644474" y="2103120"/>
            <a:ext cx="3901342" cy="411480"/>
          </a:xfrm>
          <a:prstGeom prst="rect">
            <a:avLst/>
          </a:prstGeom>
          <a:noFill/>
          <a:ln/>
        </p:spPr>
        <p:txBody>
          <a:bodyPr wrap="square" lIns="0" tIns="0" rIns="0" bIns="0" rtlCol="0" anchor="t"/>
          <a:lstStyle/>
          <a:p>
            <a:pPr indent="0" marL="0">
              <a:buNone/>
            </a:pPr>
            <a:r>
              <a:rPr lang="vi-VN" sz="2400" b="1" dirty="0">
                <a:solidFill>
                  <a:schemeClr val="accent2"/>
                </a:solidFill>
              </a:rPr>
              <a:t>Tìm kiếm nhị phân</a:t>
            </a:r>
            <a:endParaRPr lang="vi-VN" sz="2400" dirty="0"/>
          </a:p>
        </p:txBody>
      </p:sp>
      <p:pic>
        <p:nvPicPr>
          <p:cNvPr id="31" name="a2cf_emo256" descr="preencoded.png">    </p:cNvPr>
          <p:cNvPicPr>
            <a:picLocks noChangeAspect="1"/>
          </p:cNvPicPr>
          <p:nvPr/>
        </p:nvPicPr>
        <p:blipFill>
          <a:blip r:embed="rId4"/>
          <a:stretch>
            <a:fillRect/>
          </a:stretch>
        </p:blipFill>
        <p:spPr>
          <a:xfrm>
            <a:off x="10606766" y="2029968"/>
            <a:ext cx="731520" cy="731520"/>
          </a:xfrm>
          <a:prstGeom prst="rect">
            <a:avLst/>
          </a:prstGeom>
        </p:spPr>
      </p:pic>
      <p:sp>
        <p:nvSpPr>
          <p:cNvPr id="32" name="a2cf_txt257"/>
          <p:cNvSpPr txBox="1"/>
          <p:nvPr/>
        </p:nvSpPr>
        <p:spPr>
          <a:xfrm>
            <a:off x="6644474" y="2542032"/>
            <a:ext cx="4632844" cy="320040"/>
          </a:xfrm>
          <a:prstGeom prst="rect">
            <a:avLst/>
          </a:prstGeom>
          <a:noFill/>
          <a:ln/>
        </p:spPr>
        <p:txBody>
          <a:bodyPr wrap="square" lIns="0" tIns="0" rIns="0" bIns="0" rtlCol="0" anchor="t"/>
          <a:lstStyle/>
          <a:p>
            <a:pPr indent="0" marL="0">
              <a:buNone/>
            </a:pPr>
            <a:r>
              <a:rPr lang="vi-VN" sz="1500" dirty="0">
                <a:solidFill>
                  <a:schemeClr val="tx2"/>
                </a:solidFill>
              </a:rPr>
              <a:t>(Binary Search)</a:t>
            </a:r>
            <a:endParaRPr lang="vi-VN" sz="1500" dirty="0"/>
          </a:p>
        </p:txBody>
      </p:sp>
      <p:sp>
        <p:nvSpPr>
          <p:cNvPr id="33" name="a2cf_box258"/>
          <p:cNvSpPr/>
          <p:nvPr/>
        </p:nvSpPr>
        <p:spPr>
          <a:xfrm>
            <a:off x="6644474"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rgbClr val="94A3B8"/>
                </a:solidFill>
              </a:rPr>
              <a:t>1</a:t>
            </a:r>
            <a:endParaRPr lang="vi-VN" sz="2000" dirty="0"/>
          </a:p>
        </p:txBody>
      </p:sp>
      <p:sp>
        <p:nvSpPr>
          <p:cNvPr id="34" name="a2cf_box259"/>
          <p:cNvSpPr/>
          <p:nvPr/>
        </p:nvSpPr>
        <p:spPr>
          <a:xfrm>
            <a:off x="7315017"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rgbClr val="94A3B8"/>
                </a:solidFill>
              </a:rPr>
              <a:t>3</a:t>
            </a:r>
            <a:endParaRPr lang="vi-VN" sz="2000" dirty="0"/>
          </a:p>
        </p:txBody>
      </p:sp>
      <p:sp>
        <p:nvSpPr>
          <p:cNvPr id="35" name="a2cf_box260"/>
          <p:cNvSpPr/>
          <p:nvPr/>
        </p:nvSpPr>
        <p:spPr>
          <a:xfrm>
            <a:off x="7985560"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rgbClr val="94A3B8"/>
                </a:solidFill>
              </a:rPr>
              <a:t>5</a:t>
            </a:r>
            <a:endParaRPr lang="vi-VN" sz="2000" dirty="0"/>
          </a:p>
        </p:txBody>
      </p:sp>
      <p:sp>
        <p:nvSpPr>
          <p:cNvPr id="36" name="a2cf_box261"/>
          <p:cNvSpPr/>
          <p:nvPr/>
        </p:nvSpPr>
        <p:spPr>
          <a:xfrm>
            <a:off x="8656104" y="3246120"/>
            <a:ext cx="597393" cy="548640"/>
          </a:xfrm>
          <a:prstGeom prst="roundRect">
            <a:avLst>
              <a:gd name="adj" fmla="val 23333"/>
            </a:avLst>
          </a:prstGeom>
          <a:solidFill>
            <a:schemeClr val="accent2"/>
          </a:solidFill>
          <a:ln/>
        </p:spPr>
        <p:txBody>
          <a:bodyPr wrap="square" lIns="0" tIns="0" rIns="0" bIns="0" rtlCol="0" anchor="ctr"/>
          <a:lstStyle/>
          <a:p>
            <a:pPr algn="ctr" indent="0" marL="0">
              <a:buNone/>
            </a:pPr>
            <a:r>
              <a:rPr lang="vi-VN" sz="2000" b="1" dirty="0">
                <a:solidFill>
                  <a:schemeClr val="bg1"/>
                </a:solidFill>
              </a:rPr>
              <a:t>6</a:t>
            </a:r>
            <a:endParaRPr lang="vi-VN" sz="2000" dirty="0"/>
          </a:p>
        </p:txBody>
      </p:sp>
      <p:sp>
        <p:nvSpPr>
          <p:cNvPr id="37" name="a2cf_box262"/>
          <p:cNvSpPr/>
          <p:nvPr/>
        </p:nvSpPr>
        <p:spPr>
          <a:xfrm>
            <a:off x="9326647"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a:t>
            </a:r>
            <a:endParaRPr lang="vi-VN" sz="2000" dirty="0"/>
          </a:p>
        </p:txBody>
      </p:sp>
      <p:sp>
        <p:nvSpPr>
          <p:cNvPr id="38" name="a2cf_box263"/>
          <p:cNvSpPr/>
          <p:nvPr/>
        </p:nvSpPr>
        <p:spPr>
          <a:xfrm>
            <a:off x="9997190"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39" name="a2cf_box264"/>
          <p:cNvSpPr/>
          <p:nvPr/>
        </p:nvSpPr>
        <p:spPr>
          <a:xfrm>
            <a:off x="10667733" y="3246120"/>
            <a:ext cx="597393" cy="548640"/>
          </a:xfrm>
          <a:prstGeom prst="roundRect">
            <a:avLst>
              <a:gd name="adj" fmla="val 23333"/>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a:t>
            </a:r>
            <a:endParaRPr lang="vi-VN" sz="2000" dirty="0"/>
          </a:p>
        </p:txBody>
      </p:sp>
      <p:sp>
        <p:nvSpPr>
          <p:cNvPr id="40" name="a2cf_line265"/>
          <p:cNvSpPr/>
          <p:nvPr/>
        </p:nvSpPr>
        <p:spPr>
          <a:xfrm flipV="1">
            <a:off x="8954800" y="3840480"/>
            <a:ext cx="0" cy="320040"/>
          </a:xfrm>
          <a:prstGeom prst="line">
            <a:avLst/>
          </a:prstGeom>
          <a:noFill/>
          <a:ln w="25400">
            <a:solidFill>
              <a:schemeClr val="accent2"/>
            </a:solidFill>
            <a:prstDash val="solid"/>
            <a:tailEnd type="triangle"/>
          </a:ln>
        </p:spPr>
      </p:sp>
      <p:sp>
        <p:nvSpPr>
          <p:cNvPr id="41" name="a2cf_txt266"/>
          <p:cNvSpPr txBox="1"/>
          <p:nvPr/>
        </p:nvSpPr>
        <p:spPr>
          <a:xfrm>
            <a:off x="6644474" y="4206240"/>
            <a:ext cx="4632844" cy="365760"/>
          </a:xfrm>
          <a:prstGeom prst="rect">
            <a:avLst/>
          </a:prstGeom>
          <a:noFill/>
          <a:ln/>
        </p:spPr>
        <p:txBody>
          <a:bodyPr wrap="square" lIns="0" tIns="0" rIns="0" bIns="0" rtlCol="0" anchor="t"/>
          <a:lstStyle/>
          <a:p>
            <a:pPr indent="0" marL="0">
              <a:buNone/>
            </a:pPr>
            <a:r>
              <a:rPr lang="vi-VN" sz="1600" dirty="0">
                <a:solidFill>
                  <a:schemeClr val="tx2"/>
                </a:solidFill>
              </a:rPr>
              <a:t>Bắt đầu từ giữa (mid)</a:t>
            </a:r>
            <a:endParaRPr lang="vi-VN" sz="1600" dirty="0"/>
          </a:p>
        </p:txBody>
      </p:sp>
      <p:pic>
        <p:nvPicPr>
          <p:cNvPr id="42" name="a2cf_emo267" descr="preencoded.png">    </p:cNvPr>
          <p:cNvPicPr>
            <a:picLocks noChangeAspect="1"/>
          </p:cNvPicPr>
          <p:nvPr/>
        </p:nvPicPr>
        <p:blipFill>
          <a:blip r:embed="rId5"/>
          <a:stretch>
            <a:fillRect/>
          </a:stretch>
        </p:blipFill>
        <p:spPr>
          <a:xfrm>
            <a:off x="6671899" y="4910328"/>
            <a:ext cx="530352" cy="530352"/>
          </a:xfrm>
          <a:prstGeom prst="rect">
            <a:avLst/>
          </a:prstGeom>
        </p:spPr>
      </p:pic>
      <p:sp>
        <p:nvSpPr>
          <p:cNvPr id="43" name="a2cf_txt268"/>
          <p:cNvSpPr txBox="1"/>
          <p:nvPr/>
        </p:nvSpPr>
        <p:spPr>
          <a:xfrm>
            <a:off x="7375976" y="4846320"/>
            <a:ext cx="3962301" cy="685800"/>
          </a:xfrm>
          <a:prstGeom prst="rect">
            <a:avLst/>
          </a:prstGeom>
          <a:noFill/>
          <a:ln/>
        </p:spPr>
        <p:txBody>
          <a:bodyPr wrap="square" lIns="0" tIns="0" rIns="0" bIns="0" rtlCol="0" anchor="ctr"/>
          <a:lstStyle/>
          <a:p>
            <a:pPr indent="0" marL="0">
              <a:buNone/>
            </a:pPr>
            <a:r>
              <a:rPr lang="vi-VN" sz="1800" b="1" dirty="0">
                <a:solidFill>
                  <a:schemeClr val="tx1"/>
                </a:solidFill>
              </a:rPr>
              <a:t>Danh sách phải được sắp xếp (sorted)</a:t>
            </a:r>
            <a:endParaRPr lang="vi-VN" sz="18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10</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500"/>
                                        <p:tgtEl>
                                          <p:spTgt spid="3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500"/>
                                        <p:tgtEl>
                                          <p:spTgt spid="3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fade">
                                      <p:cBhvr>
                                        <p:cTn id="114" dur="500"/>
                                        <p:tgtEl>
                                          <p:spTgt spid="40"/>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8" grpId="0" animBg="1"/>
      <p:bldP spid="29" grpId="0" animBg="1"/>
      <p:bldP spid="30"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Tìm kiếm tuần tự </a:t>
            </a:r>
            <a:pPr algn="l" indent="0" marL="0">
              <a:buNone/>
            </a:pPr>
            <a:r>
              <a:rPr lang="vi-VN" sz="2400" b="1" dirty="0">
                <a:solidFill>
                  <a:schemeClr val="tx2"/>
                </a:solidFill>
              </a:rPr>
              <a:t>(Linear Search)</a:t>
            </a:r>
            <a:endParaRPr lang="vi-VN" sz="3000" dirty="0"/>
          </a:p>
        </p:txBody>
      </p:sp>
      <p:pic>
        <p:nvPicPr>
          <p:cNvPr id="3" name="o_titleEmo269"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270"/>
          <p:cNvSpPr/>
          <p:nvPr/>
        </p:nvSpPr>
        <p:spPr>
          <a:xfrm>
            <a:off x="609585" y="1280160"/>
            <a:ext cx="1950671" cy="502920"/>
          </a:xfrm>
          <a:prstGeom prst="roundRect">
            <a:avLst>
              <a:gd name="adj" fmla="val 25455"/>
            </a:avLst>
          </a:prstGeom>
          <a:solidFill>
            <a:schemeClr val="accent2"/>
          </a:solidFill>
          <a:ln/>
        </p:spPr>
        <p:txBody>
          <a:bodyPr wrap="square" lIns="0" tIns="0" rIns="0" bIns="0" rtlCol="0" anchor="ctr"/>
          <a:lstStyle/>
          <a:p>
            <a:pPr algn="ctr" indent="0" marL="0">
              <a:buNone/>
            </a:pPr>
            <a:r>
              <a:rPr lang="vi-VN" sz="2000" b="1" dirty="0">
                <a:solidFill>
                  <a:schemeClr val="bg1"/>
                </a:solidFill>
              </a:rPr>
              <a:t>Tìm 98</a:t>
            </a:r>
            <a:endParaRPr lang="vi-VN" sz="2000" dirty="0"/>
          </a:p>
        </p:txBody>
      </p:sp>
      <p:sp>
        <p:nvSpPr>
          <p:cNvPr id="5" name="o_box271"/>
          <p:cNvSpPr/>
          <p:nvPr/>
        </p:nvSpPr>
        <p:spPr>
          <a:xfrm>
            <a:off x="780268"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10</a:t>
            </a:r>
            <a:endParaRPr lang="vi-VN" sz="2000" dirty="0"/>
          </a:p>
        </p:txBody>
      </p:sp>
      <p:sp>
        <p:nvSpPr>
          <p:cNvPr id="6" name="o_txt272"/>
          <p:cNvSpPr txBox="1"/>
          <p:nvPr/>
        </p:nvSpPr>
        <p:spPr>
          <a:xfrm>
            <a:off x="780268"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1</a:t>
            </a:r>
            <a:endParaRPr lang="vi-VN" sz="1400" dirty="0"/>
          </a:p>
        </p:txBody>
      </p:sp>
      <p:sp>
        <p:nvSpPr>
          <p:cNvPr id="7" name="o_box273"/>
          <p:cNvSpPr/>
          <p:nvPr/>
        </p:nvSpPr>
        <p:spPr>
          <a:xfrm>
            <a:off x="2328614"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8" name="o_txt274"/>
          <p:cNvSpPr txBox="1"/>
          <p:nvPr/>
        </p:nvSpPr>
        <p:spPr>
          <a:xfrm>
            <a:off x="2328614"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2</a:t>
            </a:r>
            <a:endParaRPr lang="vi-VN" sz="1400" dirty="0"/>
          </a:p>
        </p:txBody>
      </p:sp>
      <p:sp>
        <p:nvSpPr>
          <p:cNvPr id="9" name="o_box275"/>
          <p:cNvSpPr/>
          <p:nvPr/>
        </p:nvSpPr>
        <p:spPr>
          <a:xfrm>
            <a:off x="3876959"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0" name="o_txt276"/>
          <p:cNvSpPr txBox="1"/>
          <p:nvPr/>
        </p:nvSpPr>
        <p:spPr>
          <a:xfrm>
            <a:off x="3876959"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3</a:t>
            </a:r>
            <a:endParaRPr lang="vi-VN" sz="1400" dirty="0"/>
          </a:p>
        </p:txBody>
      </p:sp>
      <p:sp>
        <p:nvSpPr>
          <p:cNvPr id="11" name="o_box277"/>
          <p:cNvSpPr/>
          <p:nvPr/>
        </p:nvSpPr>
        <p:spPr>
          <a:xfrm>
            <a:off x="5425304"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a:t>
            </a:r>
            <a:endParaRPr lang="vi-VN" sz="2000" dirty="0"/>
          </a:p>
        </p:txBody>
      </p:sp>
      <p:sp>
        <p:nvSpPr>
          <p:cNvPr id="12" name="o_txt278"/>
          <p:cNvSpPr txBox="1"/>
          <p:nvPr/>
        </p:nvSpPr>
        <p:spPr>
          <a:xfrm>
            <a:off x="5425304"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4</a:t>
            </a:r>
            <a:endParaRPr lang="vi-VN" sz="1400" dirty="0"/>
          </a:p>
        </p:txBody>
      </p:sp>
      <p:sp>
        <p:nvSpPr>
          <p:cNvPr id="13" name="o_box279"/>
          <p:cNvSpPr/>
          <p:nvPr/>
        </p:nvSpPr>
        <p:spPr>
          <a:xfrm>
            <a:off x="6973650"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98</a:t>
            </a:r>
            <a:endParaRPr lang="vi-VN" sz="2000" dirty="0"/>
          </a:p>
        </p:txBody>
      </p:sp>
      <p:sp>
        <p:nvSpPr>
          <p:cNvPr id="14" name="o_txt280"/>
          <p:cNvSpPr txBox="1"/>
          <p:nvPr/>
        </p:nvSpPr>
        <p:spPr>
          <a:xfrm>
            <a:off x="6973650"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5</a:t>
            </a:r>
            <a:endParaRPr lang="vi-VN" sz="1400" dirty="0"/>
          </a:p>
        </p:txBody>
      </p:sp>
      <p:sp>
        <p:nvSpPr>
          <p:cNvPr id="15" name="o_box281"/>
          <p:cNvSpPr/>
          <p:nvPr/>
        </p:nvSpPr>
        <p:spPr>
          <a:xfrm>
            <a:off x="8521995"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33</a:t>
            </a:r>
            <a:endParaRPr lang="vi-VN" sz="2000" dirty="0"/>
          </a:p>
        </p:txBody>
      </p:sp>
      <p:sp>
        <p:nvSpPr>
          <p:cNvPr id="16" name="o_txt282"/>
          <p:cNvSpPr txBox="1"/>
          <p:nvPr/>
        </p:nvSpPr>
        <p:spPr>
          <a:xfrm>
            <a:off x="8521995"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6</a:t>
            </a:r>
            <a:endParaRPr lang="vi-VN" sz="1400" dirty="0"/>
          </a:p>
        </p:txBody>
      </p:sp>
      <p:sp>
        <p:nvSpPr>
          <p:cNvPr id="17" name="o_box283"/>
          <p:cNvSpPr/>
          <p:nvPr/>
        </p:nvSpPr>
        <p:spPr>
          <a:xfrm>
            <a:off x="10070340" y="2103120"/>
            <a:ext cx="1341086" cy="822960"/>
          </a:xfrm>
          <a:prstGeom prst="roundRect">
            <a:avLst>
              <a:gd name="adj" fmla="val 15556"/>
            </a:avLst>
          </a:prstGeom>
          <a:solidFill>
            <a:srgbClr val="E6F7FA"/>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11</a:t>
            </a:r>
            <a:endParaRPr lang="vi-VN" sz="2000" dirty="0"/>
          </a:p>
        </p:txBody>
      </p:sp>
      <p:sp>
        <p:nvSpPr>
          <p:cNvPr id="18" name="o_txt284"/>
          <p:cNvSpPr txBox="1"/>
          <p:nvPr/>
        </p:nvSpPr>
        <p:spPr>
          <a:xfrm>
            <a:off x="10070340" y="2971800"/>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7</a:t>
            </a:r>
            <a:endParaRPr lang="vi-VN" sz="1400" dirty="0"/>
          </a:p>
        </p:txBody>
      </p:sp>
      <p:sp>
        <p:nvSpPr>
          <p:cNvPr id="19" name="a1cf_circ285"/>
          <p:cNvSpPr/>
          <p:nvPr/>
        </p:nvSpPr>
        <p:spPr>
          <a:xfrm>
            <a:off x="1203924" y="3383280"/>
            <a:ext cx="493776" cy="493776"/>
          </a:xfrm>
          <a:prstGeom prst="ellipse">
            <a:avLst/>
          </a:prstGeom>
          <a:solidFill>
            <a:srgbClr val="DC2626"/>
          </a:solidFill>
          <a:ln/>
        </p:spPr>
      </p:sp>
      <p:pic>
        <p:nvPicPr>
          <p:cNvPr id="20" name="a1cf_icon286" descr="preencoded.png">    </p:cNvPr>
          <p:cNvPicPr>
            <a:picLocks noChangeAspect="1"/>
          </p:cNvPicPr>
          <p:nvPr/>
        </p:nvPicPr>
        <p:blipFill>
          <a:blip r:embed="rId2"/>
          <a:stretch>
            <a:fillRect/>
          </a:stretch>
        </p:blipFill>
        <p:spPr>
          <a:xfrm>
            <a:off x="1322796" y="3502152"/>
            <a:ext cx="256032" cy="256032"/>
          </a:xfrm>
          <a:prstGeom prst="rect">
            <a:avLst/>
          </a:prstGeom>
        </p:spPr>
      </p:pic>
      <p:sp>
        <p:nvSpPr>
          <p:cNvPr id="21" name="a2af_circ287"/>
          <p:cNvSpPr/>
          <p:nvPr/>
        </p:nvSpPr>
        <p:spPr>
          <a:xfrm>
            <a:off x="2752269" y="3383280"/>
            <a:ext cx="493776" cy="493776"/>
          </a:xfrm>
          <a:prstGeom prst="ellipse">
            <a:avLst/>
          </a:prstGeom>
          <a:solidFill>
            <a:srgbClr val="DC2626"/>
          </a:solidFill>
          <a:ln/>
        </p:spPr>
      </p:sp>
      <p:pic>
        <p:nvPicPr>
          <p:cNvPr id="22" name="a2af_icon288" descr="preencoded.png">    </p:cNvPr>
          <p:cNvPicPr>
            <a:picLocks noChangeAspect="1"/>
          </p:cNvPicPr>
          <p:nvPr/>
        </p:nvPicPr>
        <p:blipFill>
          <a:blip r:embed="rId3"/>
          <a:stretch>
            <a:fillRect/>
          </a:stretch>
        </p:blipFill>
        <p:spPr>
          <a:xfrm>
            <a:off x="2871141" y="3502152"/>
            <a:ext cx="256032" cy="256032"/>
          </a:xfrm>
          <a:prstGeom prst="rect">
            <a:avLst/>
          </a:prstGeom>
        </p:spPr>
      </p:pic>
      <p:sp>
        <p:nvSpPr>
          <p:cNvPr id="23" name="a3af_circ289"/>
          <p:cNvSpPr/>
          <p:nvPr/>
        </p:nvSpPr>
        <p:spPr>
          <a:xfrm>
            <a:off x="4300614" y="3383280"/>
            <a:ext cx="493776" cy="493776"/>
          </a:xfrm>
          <a:prstGeom prst="ellipse">
            <a:avLst/>
          </a:prstGeom>
          <a:solidFill>
            <a:srgbClr val="DC2626"/>
          </a:solidFill>
          <a:ln/>
        </p:spPr>
      </p:sp>
      <p:pic>
        <p:nvPicPr>
          <p:cNvPr id="24" name="a3af_icon290" descr="preencoded.png">    </p:cNvPr>
          <p:cNvPicPr>
            <a:picLocks noChangeAspect="1"/>
          </p:cNvPicPr>
          <p:nvPr/>
        </p:nvPicPr>
        <p:blipFill>
          <a:blip r:embed="rId4"/>
          <a:stretch>
            <a:fillRect/>
          </a:stretch>
        </p:blipFill>
        <p:spPr>
          <a:xfrm>
            <a:off x="4419486" y="3502152"/>
            <a:ext cx="256032" cy="256032"/>
          </a:xfrm>
          <a:prstGeom prst="rect">
            <a:avLst/>
          </a:prstGeom>
        </p:spPr>
      </p:pic>
      <p:sp>
        <p:nvSpPr>
          <p:cNvPr id="25" name="a4af_circ291"/>
          <p:cNvSpPr/>
          <p:nvPr/>
        </p:nvSpPr>
        <p:spPr>
          <a:xfrm>
            <a:off x="5848960" y="3383280"/>
            <a:ext cx="493776" cy="493776"/>
          </a:xfrm>
          <a:prstGeom prst="ellipse">
            <a:avLst/>
          </a:prstGeom>
          <a:solidFill>
            <a:srgbClr val="DC2626"/>
          </a:solidFill>
          <a:ln/>
        </p:spPr>
      </p:sp>
      <p:pic>
        <p:nvPicPr>
          <p:cNvPr id="26" name="a4af_icon292" descr="preencoded.png">    </p:cNvPr>
          <p:cNvPicPr>
            <a:picLocks noChangeAspect="1"/>
          </p:cNvPicPr>
          <p:nvPr/>
        </p:nvPicPr>
        <p:blipFill>
          <a:blip r:embed="rId5"/>
          <a:stretch>
            <a:fillRect/>
          </a:stretch>
        </p:blipFill>
        <p:spPr>
          <a:xfrm>
            <a:off x="5967832" y="3502152"/>
            <a:ext cx="256032" cy="256032"/>
          </a:xfrm>
          <a:prstGeom prst="rect">
            <a:avLst/>
          </a:prstGeom>
        </p:spPr>
      </p:pic>
      <p:sp>
        <p:nvSpPr>
          <p:cNvPr id="27" name="a5af_circ293"/>
          <p:cNvSpPr/>
          <p:nvPr/>
        </p:nvSpPr>
        <p:spPr>
          <a:xfrm>
            <a:off x="7397305" y="3383280"/>
            <a:ext cx="493776" cy="493776"/>
          </a:xfrm>
          <a:prstGeom prst="ellipse">
            <a:avLst/>
          </a:prstGeom>
          <a:solidFill>
            <a:schemeClr val="accent6"/>
          </a:solidFill>
          <a:ln/>
        </p:spPr>
      </p:sp>
      <p:pic>
        <p:nvPicPr>
          <p:cNvPr id="28" name="a5af_icon294" descr="preencoded.png">    </p:cNvPr>
          <p:cNvPicPr>
            <a:picLocks noChangeAspect="1"/>
          </p:cNvPicPr>
          <p:nvPr/>
        </p:nvPicPr>
        <p:blipFill>
          <a:blip r:embed="rId6"/>
          <a:stretch>
            <a:fillRect/>
          </a:stretch>
        </p:blipFill>
        <p:spPr>
          <a:xfrm>
            <a:off x="7516177" y="3502152"/>
            <a:ext cx="256032" cy="256032"/>
          </a:xfrm>
          <a:prstGeom prst="rect">
            <a:avLst/>
          </a:prstGeom>
        </p:spPr>
      </p:pic>
      <p:sp>
        <p:nvSpPr>
          <p:cNvPr id="29" name="a5af_box295"/>
          <p:cNvSpPr/>
          <p:nvPr/>
        </p:nvSpPr>
        <p:spPr>
          <a:xfrm>
            <a:off x="6973650" y="2103120"/>
            <a:ext cx="1341086" cy="822960"/>
          </a:xfrm>
          <a:prstGeom prst="roundRect">
            <a:avLst>
              <a:gd name="adj" fmla="val 15556"/>
            </a:avLst>
          </a:prstGeom>
          <a:solidFill>
            <a:schemeClr val="accent6"/>
          </a:solidFill>
          <a:ln/>
        </p:spPr>
        <p:txBody>
          <a:bodyPr wrap="square" lIns="0" tIns="0" rIns="0" bIns="0" rtlCol="0" anchor="ctr"/>
          <a:lstStyle/>
          <a:p>
            <a:pPr algn="ctr" indent="0" marL="0">
              <a:buNone/>
            </a:pPr>
            <a:r>
              <a:rPr lang="vi-VN" sz="2000" b="1" dirty="0">
                <a:solidFill>
                  <a:schemeClr val="bg1"/>
                </a:solidFill>
              </a:rPr>
              <a:t>98</a:t>
            </a:r>
            <a:endParaRPr lang="vi-VN" sz="2000" dirty="0"/>
          </a:p>
        </p:txBody>
      </p:sp>
      <p:sp>
        <p:nvSpPr>
          <p:cNvPr id="30" name="a6cf_box296"/>
          <p:cNvSpPr/>
          <p:nvPr/>
        </p:nvSpPr>
        <p:spPr>
          <a:xfrm>
            <a:off x="609585" y="4343400"/>
            <a:ext cx="3486825" cy="1828800"/>
          </a:xfrm>
          <a:prstGeom prst="roundRect">
            <a:avLst>
              <a:gd name="adj" fmla="val 7000"/>
            </a:avLst>
          </a:prstGeom>
          <a:solidFill>
            <a:srgbClr val="E6F7FA"/>
          </a:solidFill>
          <a:ln/>
        </p:spPr>
      </p:sp>
      <p:sp>
        <p:nvSpPr>
          <p:cNvPr id="31" name="a6cf_txt297"/>
          <p:cNvSpPr txBox="1"/>
          <p:nvPr/>
        </p:nvSpPr>
        <p:spPr>
          <a:xfrm>
            <a:off x="853419" y="4480560"/>
            <a:ext cx="2999157" cy="777240"/>
          </a:xfrm>
          <a:prstGeom prst="rect">
            <a:avLst/>
          </a:prstGeom>
          <a:noFill/>
          <a:ln/>
        </p:spPr>
        <p:txBody>
          <a:bodyPr wrap="square" lIns="0" tIns="0" rIns="0" bIns="0" rtlCol="0" anchor="ctr"/>
          <a:lstStyle/>
          <a:p>
            <a:pPr algn="ctr" indent="0" marL="0">
              <a:buNone/>
            </a:pPr>
            <a:r>
              <a:rPr lang="vi-VN" sz="4400" b="1" dirty="0">
                <a:solidFill>
                  <a:schemeClr val="accent2"/>
                </a:solidFill>
              </a:rPr>
              <a:t>5</a:t>
            </a:r>
            <a:endParaRPr lang="vi-VN" sz="4400" dirty="0"/>
          </a:p>
        </p:txBody>
      </p:sp>
      <p:sp>
        <p:nvSpPr>
          <p:cNvPr id="32" name="a6cf_txt298"/>
          <p:cNvSpPr txBox="1"/>
          <p:nvPr/>
        </p:nvSpPr>
        <p:spPr>
          <a:xfrm>
            <a:off x="853419" y="5303520"/>
            <a:ext cx="2999157" cy="731520"/>
          </a:xfrm>
          <a:prstGeom prst="rect">
            <a:avLst/>
          </a:prstGeom>
          <a:noFill/>
          <a:ln/>
        </p:spPr>
        <p:txBody>
          <a:bodyPr wrap="square" lIns="0" tIns="0" rIns="0" bIns="0" rtlCol="0" anchor="t"/>
          <a:lstStyle/>
          <a:p>
            <a:pPr algn="ctr" indent="0" marL="0">
              <a:buNone/>
            </a:pPr>
            <a:r>
              <a:rPr lang="vi-VN" sz="1600" dirty="0">
                <a:solidFill>
                  <a:schemeClr val="tx1"/>
                </a:solidFill>
              </a:rPr>
              <a:t>lần so sánh trong ví dụ này</a:t>
            </a:r>
            <a:endParaRPr lang="vi-VN" sz="1600" dirty="0"/>
          </a:p>
        </p:txBody>
      </p:sp>
      <p:sp>
        <p:nvSpPr>
          <p:cNvPr id="33" name="a6cf_box299"/>
          <p:cNvSpPr/>
          <p:nvPr/>
        </p:nvSpPr>
        <p:spPr>
          <a:xfrm>
            <a:off x="4352435" y="4343400"/>
            <a:ext cx="3486825" cy="1828800"/>
          </a:xfrm>
          <a:prstGeom prst="roundRect">
            <a:avLst>
              <a:gd name="adj" fmla="val 7000"/>
            </a:avLst>
          </a:prstGeom>
          <a:solidFill>
            <a:srgbClr val="E6F7FA"/>
          </a:solidFill>
          <a:ln/>
        </p:spPr>
      </p:sp>
      <p:sp>
        <p:nvSpPr>
          <p:cNvPr id="34" name="a6cf_txt300"/>
          <p:cNvSpPr txBox="1"/>
          <p:nvPr/>
        </p:nvSpPr>
        <p:spPr>
          <a:xfrm>
            <a:off x="4596269" y="4480560"/>
            <a:ext cx="2999157" cy="777240"/>
          </a:xfrm>
          <a:prstGeom prst="rect">
            <a:avLst/>
          </a:prstGeom>
          <a:noFill/>
          <a:ln/>
        </p:spPr>
        <p:txBody>
          <a:bodyPr wrap="square" lIns="0" tIns="0" rIns="0" bIns="0" rtlCol="0" anchor="ctr"/>
          <a:lstStyle/>
          <a:p>
            <a:pPr algn="ctr" indent="0" marL="0">
              <a:buNone/>
            </a:pPr>
            <a:r>
              <a:rPr lang="vi-VN" sz="4400" b="1" dirty="0">
                <a:solidFill>
                  <a:srgbClr val="DC2626"/>
                </a:solidFill>
              </a:rPr>
              <a:t>n</a:t>
            </a:r>
            <a:endParaRPr lang="vi-VN" sz="4400" dirty="0"/>
          </a:p>
        </p:txBody>
      </p:sp>
      <p:sp>
        <p:nvSpPr>
          <p:cNvPr id="35" name="a6cf_txt301"/>
          <p:cNvSpPr txBox="1"/>
          <p:nvPr/>
        </p:nvSpPr>
        <p:spPr>
          <a:xfrm>
            <a:off x="4596269" y="5303520"/>
            <a:ext cx="2999157" cy="731520"/>
          </a:xfrm>
          <a:prstGeom prst="rect">
            <a:avLst/>
          </a:prstGeom>
          <a:noFill/>
          <a:ln/>
        </p:spPr>
        <p:txBody>
          <a:bodyPr wrap="square" lIns="0" tIns="0" rIns="0" bIns="0" rtlCol="0" anchor="t"/>
          <a:lstStyle/>
          <a:p>
            <a:pPr algn="ctr" indent="0" marL="0">
              <a:buNone/>
            </a:pPr>
            <a:r>
              <a:rPr lang="vi-VN" sz="1600" dirty="0">
                <a:solidFill>
                  <a:schemeClr val="tx1"/>
                </a:solidFill>
              </a:rPr>
              <a:t>lần so sánh tối đa (worst case)</a:t>
            </a:r>
            <a:endParaRPr lang="vi-VN" sz="1600" dirty="0"/>
          </a:p>
        </p:txBody>
      </p:sp>
      <p:sp>
        <p:nvSpPr>
          <p:cNvPr id="36" name="a6cf_box302"/>
          <p:cNvSpPr/>
          <p:nvPr/>
        </p:nvSpPr>
        <p:spPr>
          <a:xfrm>
            <a:off x="8095286" y="4343400"/>
            <a:ext cx="3486825" cy="1828800"/>
          </a:xfrm>
          <a:prstGeom prst="roundRect">
            <a:avLst>
              <a:gd name="adj" fmla="val 7000"/>
            </a:avLst>
          </a:prstGeom>
          <a:solidFill>
            <a:srgbClr val="E6F7FA"/>
          </a:solidFill>
          <a:ln/>
        </p:spPr>
      </p:sp>
      <p:sp>
        <p:nvSpPr>
          <p:cNvPr id="37" name="a6cf_txt303"/>
          <p:cNvSpPr txBox="1"/>
          <p:nvPr/>
        </p:nvSpPr>
        <p:spPr>
          <a:xfrm>
            <a:off x="8339120" y="4480560"/>
            <a:ext cx="2999157" cy="777240"/>
          </a:xfrm>
          <a:prstGeom prst="rect">
            <a:avLst/>
          </a:prstGeom>
          <a:noFill/>
          <a:ln/>
        </p:spPr>
        <p:txBody>
          <a:bodyPr wrap="square" lIns="0" tIns="0" rIns="0" bIns="0" rtlCol="0" anchor="ctr"/>
          <a:lstStyle/>
          <a:p>
            <a:pPr algn="ctr" indent="0" marL="0">
              <a:buNone/>
            </a:pPr>
            <a:r>
              <a:rPr lang="vi-VN" sz="3000" b="1" dirty="0">
                <a:solidFill>
                  <a:schemeClr val="accent1"/>
                </a:solidFill>
              </a:rPr>
              <a:t>(n + 1) / 2</a:t>
            </a:r>
            <a:endParaRPr lang="vi-VN" sz="3000" dirty="0"/>
          </a:p>
        </p:txBody>
      </p:sp>
      <p:sp>
        <p:nvSpPr>
          <p:cNvPr id="38" name="a6cf_txt304"/>
          <p:cNvSpPr txBox="1"/>
          <p:nvPr/>
        </p:nvSpPr>
        <p:spPr>
          <a:xfrm>
            <a:off x="8339120" y="5303520"/>
            <a:ext cx="2999157" cy="731520"/>
          </a:xfrm>
          <a:prstGeom prst="rect">
            <a:avLst/>
          </a:prstGeom>
          <a:noFill/>
          <a:ln/>
        </p:spPr>
        <p:txBody>
          <a:bodyPr wrap="square" lIns="0" tIns="0" rIns="0" bIns="0" rtlCol="0" anchor="t"/>
          <a:lstStyle/>
          <a:p>
            <a:pPr algn="ctr" indent="0" marL="0">
              <a:buNone/>
            </a:pPr>
            <a:r>
              <a:rPr lang="vi-VN" sz="1600" dirty="0">
                <a:solidFill>
                  <a:schemeClr val="tx1"/>
                </a:solidFill>
              </a:rPr>
              <a:t>lần so sánh trung bình (average)</a:t>
            </a:r>
            <a:endParaRPr lang="vi-VN" sz="16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11</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animBg="1"/>
      <p:bldP spid="25" grpId="0" animBg="1"/>
      <p:bldP spid="27"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Tìm kiếm nhị phân </a:t>
            </a:r>
            <a:pPr algn="l" indent="0" marL="0">
              <a:buNone/>
            </a:pPr>
            <a:r>
              <a:rPr lang="vi-VN" sz="2400" b="1" dirty="0">
                <a:solidFill>
                  <a:schemeClr val="tx2"/>
                </a:solidFill>
              </a:rPr>
              <a:t>(Binary Search)</a:t>
            </a:r>
            <a:endParaRPr lang="vi-VN" sz="3000" dirty="0"/>
          </a:p>
        </p:txBody>
      </p:sp>
      <p:pic>
        <p:nvPicPr>
          <p:cNvPr id="3" name="o_titleEmo305"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306"/>
          <p:cNvSpPr/>
          <p:nvPr/>
        </p:nvSpPr>
        <p:spPr>
          <a:xfrm>
            <a:off x="609585" y="1234440"/>
            <a:ext cx="1950671" cy="457200"/>
          </a:xfrm>
          <a:prstGeom prst="roundRect">
            <a:avLst>
              <a:gd name="adj" fmla="val 28000"/>
            </a:avLst>
          </a:prstGeom>
          <a:solidFill>
            <a:schemeClr val="accent2"/>
          </a:solidFill>
          <a:ln/>
        </p:spPr>
        <p:txBody>
          <a:bodyPr wrap="square" lIns="0" tIns="0" rIns="0" bIns="0" rtlCol="0" anchor="ctr"/>
          <a:lstStyle/>
          <a:p>
            <a:pPr algn="ctr" indent="0" marL="0">
              <a:buNone/>
            </a:pPr>
            <a:r>
              <a:rPr lang="vi-VN" sz="2000" b="1" dirty="0">
                <a:solidFill>
                  <a:schemeClr val="bg1"/>
                </a:solidFill>
              </a:rPr>
              <a:t>Tìm 14</a:t>
            </a:r>
            <a:endParaRPr lang="vi-VN" sz="2000" dirty="0"/>
          </a:p>
        </p:txBody>
      </p:sp>
      <p:sp>
        <p:nvSpPr>
          <p:cNvPr id="5" name="a1cf_txt307"/>
          <p:cNvSpPr txBox="1"/>
          <p:nvPr/>
        </p:nvSpPr>
        <p:spPr>
          <a:xfrm>
            <a:off x="719310" y="1874520"/>
            <a:ext cx="10850609" cy="365760"/>
          </a:xfrm>
          <a:prstGeom prst="rect">
            <a:avLst/>
          </a:prstGeom>
          <a:noFill/>
          <a:ln/>
        </p:spPr>
        <p:txBody>
          <a:bodyPr wrap="square" lIns="0" tIns="0" rIns="0" bIns="0" rtlCol="0" anchor="t"/>
          <a:lstStyle/>
          <a:p>
            <a:pPr indent="0" marL="0">
              <a:buNone/>
            </a:pPr>
            <a:r>
              <a:rPr lang="vi-VN" sz="1800" b="1" dirty="0">
                <a:solidFill>
                  <a:schemeClr val="accent2"/>
                </a:solidFill>
              </a:rPr>
              <a:t>Bước 1  </a:t>
            </a:r>
            <a:pPr indent="0" marL="0">
              <a:buNone/>
            </a:pPr>
            <a:r>
              <a:rPr lang="vi-VN" sz="1800" dirty="0">
                <a:solidFill>
                  <a:schemeClr val="tx1"/>
                </a:solidFill>
              </a:rPr>
              <a:t>giữa (mid) = 8  ·  14 &gt; 8 → bỏ nửa trái</a:t>
            </a:r>
            <a:endParaRPr lang="vi-VN" sz="1800" dirty="0"/>
          </a:p>
        </p:txBody>
      </p:sp>
      <p:sp>
        <p:nvSpPr>
          <p:cNvPr id="6" name="a1cf_box308"/>
          <p:cNvSpPr/>
          <p:nvPr/>
        </p:nvSpPr>
        <p:spPr>
          <a:xfrm>
            <a:off x="719310"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a:t>
            </a:r>
            <a:endParaRPr lang="vi-VN" sz="2000" dirty="0"/>
          </a:p>
        </p:txBody>
      </p:sp>
      <p:sp>
        <p:nvSpPr>
          <p:cNvPr id="7" name="a1cf_box309"/>
          <p:cNvSpPr/>
          <p:nvPr/>
        </p:nvSpPr>
        <p:spPr>
          <a:xfrm>
            <a:off x="1621495"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a:t>
            </a:r>
            <a:endParaRPr lang="vi-VN" sz="2000" dirty="0"/>
          </a:p>
        </p:txBody>
      </p:sp>
      <p:sp>
        <p:nvSpPr>
          <p:cNvPr id="8" name="a1cf_box310"/>
          <p:cNvSpPr/>
          <p:nvPr/>
        </p:nvSpPr>
        <p:spPr>
          <a:xfrm>
            <a:off x="2523681"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a:t>
            </a:r>
            <a:endParaRPr lang="vi-VN" sz="2000" dirty="0"/>
          </a:p>
        </p:txBody>
      </p:sp>
      <p:sp>
        <p:nvSpPr>
          <p:cNvPr id="9" name="a1cf_box311"/>
          <p:cNvSpPr/>
          <p:nvPr/>
        </p:nvSpPr>
        <p:spPr>
          <a:xfrm>
            <a:off x="3425866"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6</a:t>
            </a:r>
            <a:endParaRPr lang="vi-VN" sz="2000" dirty="0"/>
          </a:p>
        </p:txBody>
      </p:sp>
      <p:sp>
        <p:nvSpPr>
          <p:cNvPr id="10" name="a1cf_box312"/>
          <p:cNvSpPr/>
          <p:nvPr/>
        </p:nvSpPr>
        <p:spPr>
          <a:xfrm>
            <a:off x="4328052"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a:t>
            </a:r>
            <a:endParaRPr lang="vi-VN" sz="2000" dirty="0"/>
          </a:p>
        </p:txBody>
      </p:sp>
      <p:sp>
        <p:nvSpPr>
          <p:cNvPr id="11" name="a1cf_box313"/>
          <p:cNvSpPr/>
          <p:nvPr/>
        </p:nvSpPr>
        <p:spPr>
          <a:xfrm>
            <a:off x="5230237" y="2286000"/>
            <a:ext cx="829035" cy="594360"/>
          </a:xfrm>
          <a:prstGeom prst="roundRect">
            <a:avLst>
              <a:gd name="adj" fmla="val 21538"/>
            </a:avLst>
          </a:prstGeom>
          <a:solidFill>
            <a:schemeClr val="accent1"/>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12" name="a1cf_box314"/>
          <p:cNvSpPr/>
          <p:nvPr/>
        </p:nvSpPr>
        <p:spPr>
          <a:xfrm>
            <a:off x="6132423"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a:t>
            </a:r>
            <a:endParaRPr lang="vi-VN" sz="2000" dirty="0"/>
          </a:p>
        </p:txBody>
      </p:sp>
      <p:sp>
        <p:nvSpPr>
          <p:cNvPr id="13" name="a1cf_box315"/>
          <p:cNvSpPr/>
          <p:nvPr/>
        </p:nvSpPr>
        <p:spPr>
          <a:xfrm>
            <a:off x="7034608"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11</a:t>
            </a:r>
            <a:endParaRPr lang="vi-VN" sz="2000" dirty="0"/>
          </a:p>
        </p:txBody>
      </p:sp>
      <p:sp>
        <p:nvSpPr>
          <p:cNvPr id="14" name="a1cf_box316"/>
          <p:cNvSpPr/>
          <p:nvPr/>
        </p:nvSpPr>
        <p:spPr>
          <a:xfrm>
            <a:off x="7936794"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14</a:t>
            </a:r>
            <a:endParaRPr lang="vi-VN" sz="2000" dirty="0"/>
          </a:p>
        </p:txBody>
      </p:sp>
      <p:sp>
        <p:nvSpPr>
          <p:cNvPr id="15" name="a1cf_box317"/>
          <p:cNvSpPr/>
          <p:nvPr/>
        </p:nvSpPr>
        <p:spPr>
          <a:xfrm>
            <a:off x="8838979"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15</a:t>
            </a:r>
            <a:endParaRPr lang="vi-VN" sz="2000" dirty="0"/>
          </a:p>
        </p:txBody>
      </p:sp>
      <p:sp>
        <p:nvSpPr>
          <p:cNvPr id="16" name="a1cf_box318"/>
          <p:cNvSpPr/>
          <p:nvPr/>
        </p:nvSpPr>
        <p:spPr>
          <a:xfrm>
            <a:off x="9741164"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19</a:t>
            </a:r>
            <a:endParaRPr lang="vi-VN" sz="2000" dirty="0"/>
          </a:p>
        </p:txBody>
      </p:sp>
      <p:sp>
        <p:nvSpPr>
          <p:cNvPr id="17" name="a1cf_box319"/>
          <p:cNvSpPr/>
          <p:nvPr/>
        </p:nvSpPr>
        <p:spPr>
          <a:xfrm>
            <a:off x="10643350" y="228600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27</a:t>
            </a:r>
            <a:endParaRPr lang="vi-VN" sz="2000" dirty="0"/>
          </a:p>
        </p:txBody>
      </p:sp>
      <p:sp>
        <p:nvSpPr>
          <p:cNvPr id="18" name="a2cf_txt320"/>
          <p:cNvSpPr txBox="1"/>
          <p:nvPr/>
        </p:nvSpPr>
        <p:spPr>
          <a:xfrm>
            <a:off x="719310" y="3108960"/>
            <a:ext cx="10850609" cy="365760"/>
          </a:xfrm>
          <a:prstGeom prst="rect">
            <a:avLst/>
          </a:prstGeom>
          <a:noFill/>
          <a:ln/>
        </p:spPr>
        <p:txBody>
          <a:bodyPr wrap="square" lIns="0" tIns="0" rIns="0" bIns="0" rtlCol="0" anchor="t"/>
          <a:lstStyle/>
          <a:p>
            <a:pPr indent="0" marL="0">
              <a:buNone/>
            </a:pPr>
            <a:r>
              <a:rPr lang="vi-VN" sz="1800" b="1" dirty="0">
                <a:solidFill>
                  <a:schemeClr val="accent2"/>
                </a:solidFill>
              </a:rPr>
              <a:t>Bước 2  </a:t>
            </a:r>
            <a:pPr indent="0" marL="0">
              <a:buNone/>
            </a:pPr>
            <a:r>
              <a:rPr lang="vi-VN" sz="1800" dirty="0">
                <a:solidFill>
                  <a:schemeClr val="tx1"/>
                </a:solidFill>
              </a:rPr>
              <a:t>giữa (mid) = 14  ·  tìm thấy</a:t>
            </a:r>
            <a:endParaRPr lang="vi-VN" sz="1800" dirty="0"/>
          </a:p>
        </p:txBody>
      </p:sp>
      <p:sp>
        <p:nvSpPr>
          <p:cNvPr id="19" name="a2cf_box321"/>
          <p:cNvSpPr/>
          <p:nvPr/>
        </p:nvSpPr>
        <p:spPr>
          <a:xfrm>
            <a:off x="719310"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1</a:t>
            </a:r>
            <a:endParaRPr lang="vi-VN" sz="2000" dirty="0"/>
          </a:p>
        </p:txBody>
      </p:sp>
      <p:sp>
        <p:nvSpPr>
          <p:cNvPr id="20" name="a2cf_box322"/>
          <p:cNvSpPr/>
          <p:nvPr/>
        </p:nvSpPr>
        <p:spPr>
          <a:xfrm>
            <a:off x="1621495"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3</a:t>
            </a:r>
            <a:endParaRPr lang="vi-VN" sz="2000" dirty="0"/>
          </a:p>
        </p:txBody>
      </p:sp>
      <p:sp>
        <p:nvSpPr>
          <p:cNvPr id="21" name="a2cf_box323"/>
          <p:cNvSpPr/>
          <p:nvPr/>
        </p:nvSpPr>
        <p:spPr>
          <a:xfrm>
            <a:off x="2523681"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5</a:t>
            </a:r>
            <a:endParaRPr lang="vi-VN" sz="2000" dirty="0"/>
          </a:p>
        </p:txBody>
      </p:sp>
      <p:sp>
        <p:nvSpPr>
          <p:cNvPr id="22" name="a2cf_box324"/>
          <p:cNvSpPr/>
          <p:nvPr/>
        </p:nvSpPr>
        <p:spPr>
          <a:xfrm>
            <a:off x="3425866"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6</a:t>
            </a:r>
            <a:endParaRPr lang="vi-VN" sz="2000" dirty="0"/>
          </a:p>
        </p:txBody>
      </p:sp>
      <p:sp>
        <p:nvSpPr>
          <p:cNvPr id="23" name="a2cf_box325"/>
          <p:cNvSpPr/>
          <p:nvPr/>
        </p:nvSpPr>
        <p:spPr>
          <a:xfrm>
            <a:off x="4328052"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7</a:t>
            </a:r>
            <a:endParaRPr lang="vi-VN" sz="2000" dirty="0"/>
          </a:p>
        </p:txBody>
      </p:sp>
      <p:sp>
        <p:nvSpPr>
          <p:cNvPr id="24" name="a2cf_box326"/>
          <p:cNvSpPr/>
          <p:nvPr/>
        </p:nvSpPr>
        <p:spPr>
          <a:xfrm>
            <a:off x="5230237" y="3520440"/>
            <a:ext cx="829035" cy="594360"/>
          </a:xfrm>
          <a:prstGeom prst="roundRect">
            <a:avLst>
              <a:gd name="adj" fmla="val 21538"/>
            </a:avLst>
          </a:prstGeom>
          <a:ln w="19050">
            <a:solidFill>
              <a:srgbClr val="E2E8F0"/>
            </a:solidFill>
            <a:prstDash val="solid"/>
          </a:ln>
        </p:spPr>
        <p:txBody>
          <a:bodyPr wrap="square" lIns="0" tIns="0" rIns="0" bIns="0" rtlCol="0" anchor="ctr"/>
          <a:lstStyle/>
          <a:p>
            <a:pPr algn="ctr" indent="0" marL="0">
              <a:buNone/>
            </a:pPr>
            <a:r>
              <a:rPr lang="vi-VN" sz="2000" b="1" dirty="0">
                <a:solidFill>
                  <a:srgbClr val="94A3B8"/>
                </a:solidFill>
              </a:rPr>
              <a:t>8</a:t>
            </a:r>
            <a:endParaRPr lang="vi-VN" sz="2000" dirty="0"/>
          </a:p>
        </p:txBody>
      </p:sp>
      <p:sp>
        <p:nvSpPr>
          <p:cNvPr id="25" name="a2cf_box327"/>
          <p:cNvSpPr/>
          <p:nvPr/>
        </p:nvSpPr>
        <p:spPr>
          <a:xfrm>
            <a:off x="6132423" y="352044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a:t>
            </a:r>
            <a:endParaRPr lang="vi-VN" sz="2000" dirty="0"/>
          </a:p>
        </p:txBody>
      </p:sp>
      <p:sp>
        <p:nvSpPr>
          <p:cNvPr id="26" name="a2cf_box328"/>
          <p:cNvSpPr/>
          <p:nvPr/>
        </p:nvSpPr>
        <p:spPr>
          <a:xfrm>
            <a:off x="7034608" y="352044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11</a:t>
            </a:r>
            <a:endParaRPr lang="vi-VN" sz="2000" dirty="0"/>
          </a:p>
        </p:txBody>
      </p:sp>
      <p:sp>
        <p:nvSpPr>
          <p:cNvPr id="27" name="a2cf_box329"/>
          <p:cNvSpPr/>
          <p:nvPr/>
        </p:nvSpPr>
        <p:spPr>
          <a:xfrm>
            <a:off x="7936794" y="3520440"/>
            <a:ext cx="829035" cy="594360"/>
          </a:xfrm>
          <a:prstGeom prst="roundRect">
            <a:avLst>
              <a:gd name="adj" fmla="val 21538"/>
            </a:avLst>
          </a:prstGeom>
          <a:solidFill>
            <a:schemeClr val="accent6"/>
          </a:solidFill>
          <a:ln/>
        </p:spPr>
        <p:txBody>
          <a:bodyPr wrap="square" lIns="0" tIns="0" rIns="0" bIns="0" rtlCol="0" anchor="ctr"/>
          <a:lstStyle/>
          <a:p>
            <a:pPr algn="ctr" indent="0" marL="0">
              <a:buNone/>
            </a:pPr>
            <a:r>
              <a:rPr lang="vi-VN" sz="2000" b="1" dirty="0">
                <a:solidFill>
                  <a:schemeClr val="bg1"/>
                </a:solidFill>
              </a:rPr>
              <a:t>14</a:t>
            </a:r>
            <a:endParaRPr lang="vi-VN" sz="2000" dirty="0"/>
          </a:p>
        </p:txBody>
      </p:sp>
      <p:sp>
        <p:nvSpPr>
          <p:cNvPr id="28" name="a2cf_box330"/>
          <p:cNvSpPr/>
          <p:nvPr/>
        </p:nvSpPr>
        <p:spPr>
          <a:xfrm>
            <a:off x="8838979" y="352044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15</a:t>
            </a:r>
            <a:endParaRPr lang="vi-VN" sz="2000" dirty="0"/>
          </a:p>
        </p:txBody>
      </p:sp>
      <p:sp>
        <p:nvSpPr>
          <p:cNvPr id="29" name="a2cf_box331"/>
          <p:cNvSpPr/>
          <p:nvPr/>
        </p:nvSpPr>
        <p:spPr>
          <a:xfrm>
            <a:off x="9741164" y="352044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19</a:t>
            </a:r>
            <a:endParaRPr lang="vi-VN" sz="2000" dirty="0"/>
          </a:p>
        </p:txBody>
      </p:sp>
      <p:sp>
        <p:nvSpPr>
          <p:cNvPr id="30" name="a2cf_box332"/>
          <p:cNvSpPr/>
          <p:nvPr/>
        </p:nvSpPr>
        <p:spPr>
          <a:xfrm>
            <a:off x="10643350" y="3520440"/>
            <a:ext cx="829035" cy="594360"/>
          </a:xfrm>
          <a:prstGeom prst="roundRect">
            <a:avLst>
              <a:gd name="adj" fmla="val 21538"/>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27</a:t>
            </a:r>
            <a:endParaRPr lang="vi-VN" sz="2000" dirty="0"/>
          </a:p>
        </p:txBody>
      </p:sp>
      <p:sp>
        <p:nvSpPr>
          <p:cNvPr id="31" name="a3cf_box333"/>
          <p:cNvSpPr/>
          <p:nvPr/>
        </p:nvSpPr>
        <p:spPr>
          <a:xfrm>
            <a:off x="609585" y="4434840"/>
            <a:ext cx="5364346" cy="868680"/>
          </a:xfrm>
          <a:prstGeom prst="roundRect">
            <a:avLst>
              <a:gd name="adj" fmla="val 14737"/>
            </a:avLst>
          </a:prstGeom>
          <a:solidFill>
            <a:srgbClr val="E6F7FA"/>
          </a:solidFill>
          <a:ln w="19050">
            <a:solidFill>
              <a:srgbClr val="DC2626"/>
            </a:solidFill>
            <a:prstDash val="solid"/>
          </a:ln>
        </p:spPr>
      </p:sp>
      <p:sp>
        <p:nvSpPr>
          <p:cNvPr id="32" name="a3cf_txt334"/>
          <p:cNvSpPr txBox="1"/>
          <p:nvPr/>
        </p:nvSpPr>
        <p:spPr>
          <a:xfrm>
            <a:off x="914377" y="4434840"/>
            <a:ext cx="3901342" cy="868680"/>
          </a:xfrm>
          <a:prstGeom prst="rect">
            <a:avLst/>
          </a:prstGeom>
          <a:noFill/>
          <a:ln/>
        </p:spPr>
        <p:txBody>
          <a:bodyPr wrap="square" lIns="0" tIns="0" rIns="0" bIns="0" rtlCol="0" anchor="ctr"/>
          <a:lstStyle/>
          <a:p>
            <a:pPr indent="0" marL="0">
              <a:buNone/>
            </a:pPr>
            <a:r>
              <a:rPr lang="vi-VN" sz="2000" b="1" dirty="0">
                <a:solidFill>
                  <a:schemeClr val="tx1"/>
                </a:solidFill>
              </a:rPr>
              <a:t>Tuần tự </a:t>
            </a:r>
            <a:pPr indent="0" marL="0">
              <a:buNone/>
            </a:pPr>
            <a:r>
              <a:rPr lang="vi-VN" sz="1600" dirty="0">
                <a:solidFill>
                  <a:schemeClr val="tx2"/>
                </a:solidFill>
              </a:rPr>
              <a:t>(Linear)</a:t>
            </a:r>
            <a:pPr indent="0" marL="0">
              <a:buNone/>
            </a:pPr>
            <a:r>
              <a:rPr lang="vi-VN" sz="2000" b="1" dirty="0">
                <a:solidFill>
                  <a:schemeClr val="tx1"/>
                </a:solidFill>
              </a:rPr>
              <a:t>: 9 lần</a:t>
            </a:r>
            <a:endParaRPr lang="vi-VN" sz="2000" dirty="0"/>
          </a:p>
        </p:txBody>
      </p:sp>
      <p:pic>
        <p:nvPicPr>
          <p:cNvPr id="33" name="a3cf_emo335" descr="preencoded.png">    </p:cNvPr>
          <p:cNvPicPr>
            <a:picLocks noChangeAspect="1"/>
          </p:cNvPicPr>
          <p:nvPr/>
        </p:nvPicPr>
        <p:blipFill>
          <a:blip r:embed="rId2"/>
          <a:stretch>
            <a:fillRect/>
          </a:stretch>
        </p:blipFill>
        <p:spPr>
          <a:xfrm>
            <a:off x="5166223" y="4544568"/>
            <a:ext cx="640080" cy="640080"/>
          </a:xfrm>
          <a:prstGeom prst="rect">
            <a:avLst/>
          </a:prstGeom>
        </p:spPr>
      </p:pic>
      <p:sp>
        <p:nvSpPr>
          <p:cNvPr id="34" name="a3cf_box336"/>
          <p:cNvSpPr/>
          <p:nvPr/>
        </p:nvSpPr>
        <p:spPr>
          <a:xfrm>
            <a:off x="6217765" y="4434840"/>
            <a:ext cx="5364346" cy="868680"/>
          </a:xfrm>
          <a:prstGeom prst="roundRect">
            <a:avLst>
              <a:gd name="adj" fmla="val 14737"/>
            </a:avLst>
          </a:prstGeom>
          <a:solidFill>
            <a:srgbClr val="E6F7FA"/>
          </a:solidFill>
          <a:ln w="19050">
            <a:solidFill>
              <a:schemeClr val="accent6"/>
            </a:solidFill>
            <a:prstDash val="solid"/>
          </a:ln>
        </p:spPr>
      </p:sp>
      <p:sp>
        <p:nvSpPr>
          <p:cNvPr id="35" name="a3cf_txt337"/>
          <p:cNvSpPr txBox="1"/>
          <p:nvPr/>
        </p:nvSpPr>
        <p:spPr>
          <a:xfrm>
            <a:off x="6522557" y="4434840"/>
            <a:ext cx="3901342" cy="868680"/>
          </a:xfrm>
          <a:prstGeom prst="rect">
            <a:avLst/>
          </a:prstGeom>
          <a:noFill/>
          <a:ln/>
        </p:spPr>
        <p:txBody>
          <a:bodyPr wrap="square" lIns="0" tIns="0" rIns="0" bIns="0" rtlCol="0" anchor="ctr"/>
          <a:lstStyle/>
          <a:p>
            <a:pPr indent="0" marL="0">
              <a:buNone/>
            </a:pPr>
            <a:r>
              <a:rPr lang="vi-VN" sz="2000" b="1" dirty="0">
                <a:solidFill>
                  <a:schemeClr val="accent6"/>
                </a:solidFill>
              </a:rPr>
              <a:t>Nhị phân </a:t>
            </a:r>
            <a:pPr indent="0" marL="0">
              <a:buNone/>
            </a:pPr>
            <a:r>
              <a:rPr lang="vi-VN" sz="1600" dirty="0">
                <a:solidFill>
                  <a:schemeClr val="tx2"/>
                </a:solidFill>
              </a:rPr>
              <a:t>(Binary)</a:t>
            </a:r>
            <a:pPr indent="0" marL="0">
              <a:buNone/>
            </a:pPr>
            <a:r>
              <a:rPr lang="vi-VN" sz="2000" b="1" dirty="0">
                <a:solidFill>
                  <a:schemeClr val="accent6"/>
                </a:solidFill>
              </a:rPr>
              <a:t>: 2 lần</a:t>
            </a:r>
            <a:endParaRPr lang="vi-VN" sz="2000" dirty="0"/>
          </a:p>
        </p:txBody>
      </p:sp>
      <p:pic>
        <p:nvPicPr>
          <p:cNvPr id="36" name="a3cf_emo338" descr="preencoded.png">    </p:cNvPr>
          <p:cNvPicPr>
            <a:picLocks noChangeAspect="1"/>
          </p:cNvPicPr>
          <p:nvPr/>
        </p:nvPicPr>
        <p:blipFill>
          <a:blip r:embed="rId3"/>
          <a:stretch>
            <a:fillRect/>
          </a:stretch>
        </p:blipFill>
        <p:spPr>
          <a:xfrm>
            <a:off x="10774403" y="4544568"/>
            <a:ext cx="640080" cy="640080"/>
          </a:xfrm>
          <a:prstGeom prst="rect">
            <a:avLst/>
          </a:prstGeom>
        </p:spPr>
      </p:pic>
      <p:sp>
        <p:nvSpPr>
          <p:cNvPr id="37" name="a4cf_box339"/>
          <p:cNvSpPr/>
          <p:nvPr/>
        </p:nvSpPr>
        <p:spPr>
          <a:xfrm>
            <a:off x="609585" y="5486400"/>
            <a:ext cx="10972526" cy="777240"/>
          </a:xfrm>
          <a:prstGeom prst="roundRect">
            <a:avLst>
              <a:gd name="adj" fmla="val 16471"/>
            </a:avLst>
          </a:prstGeom>
          <a:solidFill>
            <a:srgbClr val="E6F7FA"/>
          </a:solidFill>
          <a:ln/>
        </p:spPr>
      </p:sp>
      <p:pic>
        <p:nvPicPr>
          <p:cNvPr id="38" name="a4cf_emo340" descr="preencoded.png">    </p:cNvPr>
          <p:cNvPicPr>
            <a:picLocks noChangeAspect="1"/>
          </p:cNvPicPr>
          <p:nvPr/>
        </p:nvPicPr>
        <p:blipFill>
          <a:blip r:embed="rId4"/>
          <a:stretch>
            <a:fillRect/>
          </a:stretch>
        </p:blipFill>
        <p:spPr>
          <a:xfrm>
            <a:off x="952469" y="5577840"/>
            <a:ext cx="594360" cy="594360"/>
          </a:xfrm>
          <a:prstGeom prst="rect">
            <a:avLst/>
          </a:prstGeom>
        </p:spPr>
      </p:pic>
      <p:sp>
        <p:nvSpPr>
          <p:cNvPr id="39" name="a4cf_txt341"/>
          <p:cNvSpPr txBox="1"/>
          <p:nvPr/>
        </p:nvSpPr>
        <p:spPr>
          <a:xfrm>
            <a:off x="1706837" y="5486400"/>
            <a:ext cx="9631439" cy="777240"/>
          </a:xfrm>
          <a:prstGeom prst="rect">
            <a:avLst/>
          </a:prstGeom>
          <a:noFill/>
          <a:ln/>
        </p:spPr>
        <p:txBody>
          <a:bodyPr wrap="square" lIns="0" tIns="0" rIns="0" bIns="0" rtlCol="0" anchor="ctr"/>
          <a:lstStyle/>
          <a:p>
            <a:pPr indent="0" marL="0">
              <a:buNone/>
            </a:pPr>
            <a:r>
              <a:rPr lang="vi-VN" sz="2000" dirty="0">
                <a:solidFill>
                  <a:schemeClr val="tx1"/>
                </a:solidFill>
              </a:rPr>
              <a:t>Mỗi bước bỏ một nửa → tối đa ≈ log</a:t>
            </a:r>
            <a:pPr indent="0" marL="0">
              <a:buNone/>
            </a:pPr>
            <a:r>
              <a:rPr lang="vi-VN" sz="2000" baseline="-40000" dirty="0">
                <a:solidFill>
                  <a:schemeClr val="tx1"/>
                </a:solidFill>
              </a:rPr>
              <a:t>2</a:t>
            </a:r>
            <a:pPr indent="0" marL="0">
              <a:buNone/>
            </a:pPr>
            <a:r>
              <a:rPr lang="vi-VN" sz="2000" dirty="0">
                <a:solidFill>
                  <a:schemeClr val="tx1"/>
                </a:solidFill>
              </a:rPr>
              <a:t>n lần so sánh · </a:t>
            </a:r>
            <a:pPr indent="0" marL="0">
              <a:buNone/>
            </a:pPr>
            <a:r>
              <a:rPr lang="vi-VN" sz="2000" b="1" dirty="0">
                <a:solidFill>
                  <a:schemeClr val="accent2"/>
                </a:solidFill>
              </a:rPr>
              <a:t>O(log n)</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12</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500"/>
                                        <p:tgtEl>
                                          <p:spTgt spid="3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500"/>
                                        <p:tgtEl>
                                          <p:spTgt spid="36"/>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500"/>
                                        <p:tgtEl>
                                          <p:spTgt spid="3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500"/>
                                        <p:tgtEl>
                                          <p:spTgt spid="3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animBg="1"/>
      <p:bldP spid="35" grpId="0" animBg="1"/>
      <p:bldP spid="37"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Số lần so sánh tối đa khi n tăng</a:t>
            </a:r>
            <a:endParaRPr lang="vi-VN" sz="3000" dirty="0"/>
          </a:p>
        </p:txBody>
      </p:sp>
      <p:pic>
        <p:nvPicPr>
          <p:cNvPr id="3" name="o_titleEmo342"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343"/>
          <p:cNvSpPr/>
          <p:nvPr/>
        </p:nvSpPr>
        <p:spPr>
          <a:xfrm>
            <a:off x="609585" y="1280160"/>
            <a:ext cx="3657509" cy="594360"/>
          </a:xfrm>
          <a:prstGeom prst="roundRect">
            <a:avLst>
              <a:gd name="adj" fmla="val 9231"/>
            </a:avLst>
          </a:prstGeom>
          <a:solidFill>
            <a:srgbClr val="E6F7FA"/>
          </a:solidFill>
          <a:ln/>
        </p:spPr>
      </p:sp>
      <p:sp>
        <p:nvSpPr>
          <p:cNvPr id="5" name="o_txt344"/>
          <p:cNvSpPr txBox="1"/>
          <p:nvPr/>
        </p:nvSpPr>
        <p:spPr>
          <a:xfrm>
            <a:off x="792460" y="1280160"/>
            <a:ext cx="3291758" cy="594360"/>
          </a:xfrm>
          <a:prstGeom prst="rect">
            <a:avLst/>
          </a:prstGeom>
          <a:noFill/>
          <a:ln/>
        </p:spPr>
        <p:txBody>
          <a:bodyPr wrap="square" lIns="0" tIns="0" rIns="0" bIns="0" rtlCol="0" anchor="ctr"/>
          <a:lstStyle/>
          <a:p>
            <a:pPr algn="ctr" indent="0" marL="0">
              <a:buNone/>
            </a:pPr>
            <a:r>
              <a:rPr lang="vi-VN" sz="1800" b="1" dirty="0">
                <a:solidFill>
                  <a:schemeClr val="tx1"/>
                </a:solidFill>
              </a:rPr>
              <a:t>Số phần tử </a:t>
            </a:r>
            <a:pPr algn="ctr" indent="0" marL="0">
              <a:buNone/>
            </a:pPr>
            <a:r>
              <a:rPr lang="vi-VN" sz="1400" dirty="0">
                <a:solidFill>
                  <a:schemeClr val="tx2"/>
                </a:solidFill>
              </a:rPr>
              <a:t>(n)</a:t>
            </a:r>
            <a:endParaRPr lang="vi-VN" sz="2000" dirty="0"/>
          </a:p>
        </p:txBody>
      </p:sp>
      <p:sp>
        <p:nvSpPr>
          <p:cNvPr id="6" name="o_box345"/>
          <p:cNvSpPr/>
          <p:nvPr/>
        </p:nvSpPr>
        <p:spPr>
          <a:xfrm>
            <a:off x="4389010" y="1280160"/>
            <a:ext cx="3901342" cy="594360"/>
          </a:xfrm>
          <a:prstGeom prst="roundRect">
            <a:avLst>
              <a:gd name="adj" fmla="val 9231"/>
            </a:avLst>
          </a:prstGeom>
          <a:solidFill>
            <a:srgbClr val="E6F7FA"/>
          </a:solidFill>
          <a:ln/>
        </p:spPr>
      </p:sp>
      <p:pic>
        <p:nvPicPr>
          <p:cNvPr id="7" name="o_emo346" descr="preencoded.png">    </p:cNvPr>
          <p:cNvPicPr>
            <a:picLocks noChangeAspect="1"/>
          </p:cNvPicPr>
          <p:nvPr/>
        </p:nvPicPr>
        <p:blipFill>
          <a:blip r:embed="rId2"/>
          <a:stretch>
            <a:fillRect/>
          </a:stretch>
        </p:blipFill>
        <p:spPr>
          <a:xfrm>
            <a:off x="4619122" y="1325880"/>
            <a:ext cx="502920" cy="502920"/>
          </a:xfrm>
          <a:prstGeom prst="rect">
            <a:avLst/>
          </a:prstGeom>
        </p:spPr>
      </p:pic>
      <p:sp>
        <p:nvSpPr>
          <p:cNvPr id="8" name="o_txt347"/>
          <p:cNvSpPr txBox="1"/>
          <p:nvPr/>
        </p:nvSpPr>
        <p:spPr>
          <a:xfrm>
            <a:off x="5059554" y="1280160"/>
            <a:ext cx="3047924" cy="594360"/>
          </a:xfrm>
          <a:prstGeom prst="rect">
            <a:avLst/>
          </a:prstGeom>
          <a:noFill/>
          <a:ln/>
        </p:spPr>
        <p:txBody>
          <a:bodyPr wrap="square" lIns="0" tIns="0" rIns="0" bIns="0" rtlCol="0" anchor="ctr"/>
          <a:lstStyle/>
          <a:p>
            <a:pPr algn="ctr" indent="0" marL="0">
              <a:buNone/>
            </a:pPr>
            <a:r>
              <a:rPr lang="vi-VN" sz="1800" b="1" dirty="0">
                <a:solidFill>
                  <a:srgbClr val="DC2626"/>
                </a:solidFill>
              </a:rPr>
              <a:t>Tuần tự </a:t>
            </a:r>
            <a:pPr algn="ctr" indent="0" marL="0">
              <a:buNone/>
            </a:pPr>
            <a:r>
              <a:rPr lang="vi-VN" sz="1400" dirty="0">
                <a:solidFill>
                  <a:schemeClr val="tx2"/>
                </a:solidFill>
              </a:rPr>
              <a:t>(Linear)</a:t>
            </a:r>
            <a:endParaRPr lang="vi-VN" sz="2000" dirty="0"/>
          </a:p>
        </p:txBody>
      </p:sp>
      <p:sp>
        <p:nvSpPr>
          <p:cNvPr id="9" name="o_box348"/>
          <p:cNvSpPr/>
          <p:nvPr/>
        </p:nvSpPr>
        <p:spPr>
          <a:xfrm>
            <a:off x="8412270" y="1280160"/>
            <a:ext cx="3169841" cy="594360"/>
          </a:xfrm>
          <a:prstGeom prst="roundRect">
            <a:avLst>
              <a:gd name="adj" fmla="val 9231"/>
            </a:avLst>
          </a:prstGeom>
          <a:solidFill>
            <a:srgbClr val="E6F7FA"/>
          </a:solidFill>
          <a:ln/>
        </p:spPr>
      </p:sp>
      <p:pic>
        <p:nvPicPr>
          <p:cNvPr id="10" name="o_emo349" descr="preencoded.png">    </p:cNvPr>
          <p:cNvPicPr>
            <a:picLocks noChangeAspect="1"/>
          </p:cNvPicPr>
          <p:nvPr/>
        </p:nvPicPr>
        <p:blipFill>
          <a:blip r:embed="rId3"/>
          <a:stretch>
            <a:fillRect/>
          </a:stretch>
        </p:blipFill>
        <p:spPr>
          <a:xfrm>
            <a:off x="8642382" y="1325880"/>
            <a:ext cx="502920" cy="502920"/>
          </a:xfrm>
          <a:prstGeom prst="rect">
            <a:avLst/>
          </a:prstGeom>
        </p:spPr>
      </p:pic>
      <p:sp>
        <p:nvSpPr>
          <p:cNvPr id="11" name="o_txt350"/>
          <p:cNvSpPr txBox="1"/>
          <p:nvPr/>
        </p:nvSpPr>
        <p:spPr>
          <a:xfrm>
            <a:off x="9082813" y="1280160"/>
            <a:ext cx="2316422" cy="594360"/>
          </a:xfrm>
          <a:prstGeom prst="rect">
            <a:avLst/>
          </a:prstGeom>
          <a:noFill/>
          <a:ln/>
        </p:spPr>
        <p:txBody>
          <a:bodyPr wrap="square" lIns="0" tIns="0" rIns="0" bIns="0" rtlCol="0" anchor="ctr"/>
          <a:lstStyle/>
          <a:p>
            <a:pPr algn="ctr" indent="0" marL="0">
              <a:buNone/>
            </a:pPr>
            <a:r>
              <a:rPr lang="vi-VN" sz="1800" b="1" dirty="0">
                <a:solidFill>
                  <a:schemeClr val="accent6"/>
                </a:solidFill>
              </a:rPr>
              <a:t>Nhị phân </a:t>
            </a:r>
            <a:pPr algn="ctr" indent="0" marL="0">
              <a:buNone/>
            </a:pPr>
            <a:r>
              <a:rPr lang="vi-VN" sz="1400" dirty="0">
                <a:solidFill>
                  <a:schemeClr val="tx2"/>
                </a:solidFill>
              </a:rPr>
              <a:t>(Binary)</a:t>
            </a:r>
            <a:endParaRPr lang="vi-VN" sz="2000" dirty="0"/>
          </a:p>
        </p:txBody>
      </p:sp>
      <p:sp>
        <p:nvSpPr>
          <p:cNvPr id="12" name="a1af_box351"/>
          <p:cNvSpPr/>
          <p:nvPr/>
        </p:nvSpPr>
        <p:spPr>
          <a:xfrm>
            <a:off x="609585" y="2011680"/>
            <a:ext cx="3657509" cy="749808"/>
          </a:xfrm>
          <a:prstGeom prst="roundRect">
            <a:avLst>
              <a:gd name="adj" fmla="val 7317"/>
            </a:avLst>
          </a:prstGeom>
          <a:ln w="19050">
            <a:solidFill>
              <a:srgbClr val="CBD5E1"/>
            </a:solidFill>
            <a:prstDash val="solid"/>
          </a:ln>
        </p:spPr>
      </p:sp>
      <p:sp>
        <p:nvSpPr>
          <p:cNvPr id="13" name="a1af_txt352"/>
          <p:cNvSpPr txBox="1"/>
          <p:nvPr/>
        </p:nvSpPr>
        <p:spPr>
          <a:xfrm>
            <a:off x="609585" y="2011680"/>
            <a:ext cx="3657509" cy="749808"/>
          </a:xfrm>
          <a:prstGeom prst="rect">
            <a:avLst/>
          </a:prstGeom>
          <a:noFill/>
          <a:ln/>
        </p:spPr>
        <p:txBody>
          <a:bodyPr wrap="square" lIns="0" tIns="0" rIns="0" bIns="0" rtlCol="0" anchor="ctr"/>
          <a:lstStyle/>
          <a:p>
            <a:pPr algn="ctr" indent="0" marL="0">
              <a:buNone/>
            </a:pPr>
            <a:r>
              <a:rPr lang="vi-VN" sz="2400" b="1" dirty="0">
                <a:solidFill>
                  <a:schemeClr val="tx1"/>
                </a:solidFill>
              </a:rPr>
              <a:t>1.000</a:t>
            </a:r>
            <a:endParaRPr lang="vi-VN" sz="2400" dirty="0"/>
          </a:p>
        </p:txBody>
      </p:sp>
      <p:sp>
        <p:nvSpPr>
          <p:cNvPr id="14" name="a1af_box353"/>
          <p:cNvSpPr/>
          <p:nvPr/>
        </p:nvSpPr>
        <p:spPr>
          <a:xfrm>
            <a:off x="4389010" y="2011680"/>
            <a:ext cx="3901342" cy="749808"/>
          </a:xfrm>
          <a:prstGeom prst="roundRect">
            <a:avLst>
              <a:gd name="adj" fmla="val 7317"/>
            </a:avLst>
          </a:prstGeom>
          <a:ln w="19050">
            <a:solidFill>
              <a:srgbClr val="CBD5E1"/>
            </a:solidFill>
            <a:prstDash val="solid"/>
          </a:ln>
        </p:spPr>
      </p:sp>
      <p:sp>
        <p:nvSpPr>
          <p:cNvPr id="15" name="a1af_txt354"/>
          <p:cNvSpPr txBox="1"/>
          <p:nvPr/>
        </p:nvSpPr>
        <p:spPr>
          <a:xfrm>
            <a:off x="4389010" y="2011680"/>
            <a:ext cx="3901342" cy="749808"/>
          </a:xfrm>
          <a:prstGeom prst="rect">
            <a:avLst/>
          </a:prstGeom>
          <a:noFill/>
          <a:ln/>
        </p:spPr>
        <p:txBody>
          <a:bodyPr wrap="square" lIns="0" tIns="0" rIns="0" bIns="0" rtlCol="0" anchor="ctr"/>
          <a:lstStyle/>
          <a:p>
            <a:pPr algn="ctr" indent="0" marL="0">
              <a:buNone/>
            </a:pPr>
            <a:r>
              <a:rPr lang="vi-VN" sz="2400" b="1" dirty="0">
                <a:solidFill>
                  <a:srgbClr val="DC2626"/>
                </a:solidFill>
              </a:rPr>
              <a:t>1.000</a:t>
            </a:r>
            <a:endParaRPr lang="vi-VN" sz="2400" dirty="0"/>
          </a:p>
        </p:txBody>
      </p:sp>
      <p:sp>
        <p:nvSpPr>
          <p:cNvPr id="16" name="a1af_box355"/>
          <p:cNvSpPr/>
          <p:nvPr/>
        </p:nvSpPr>
        <p:spPr>
          <a:xfrm>
            <a:off x="8412270" y="2011680"/>
            <a:ext cx="3169841" cy="749808"/>
          </a:xfrm>
          <a:prstGeom prst="roundRect">
            <a:avLst>
              <a:gd name="adj" fmla="val 7317"/>
            </a:avLst>
          </a:prstGeom>
          <a:ln w="19050">
            <a:solidFill>
              <a:srgbClr val="CBD5E1"/>
            </a:solidFill>
            <a:prstDash val="solid"/>
          </a:ln>
        </p:spPr>
      </p:sp>
      <p:sp>
        <p:nvSpPr>
          <p:cNvPr id="17" name="a1af_txt356"/>
          <p:cNvSpPr txBox="1"/>
          <p:nvPr/>
        </p:nvSpPr>
        <p:spPr>
          <a:xfrm>
            <a:off x="8412270" y="2011680"/>
            <a:ext cx="3169841" cy="749808"/>
          </a:xfrm>
          <a:prstGeom prst="rect">
            <a:avLst/>
          </a:prstGeom>
          <a:noFill/>
          <a:ln/>
        </p:spPr>
        <p:txBody>
          <a:bodyPr wrap="square" lIns="0" tIns="0" rIns="0" bIns="0" rtlCol="0" anchor="ctr"/>
          <a:lstStyle/>
          <a:p>
            <a:pPr algn="ctr" indent="0" marL="0">
              <a:buNone/>
            </a:pPr>
            <a:r>
              <a:rPr lang="vi-VN" sz="3000" b="1" dirty="0">
                <a:solidFill>
                  <a:schemeClr val="accent6"/>
                </a:solidFill>
              </a:rPr>
              <a:t>10</a:t>
            </a:r>
            <a:endParaRPr lang="vi-VN" sz="3000" dirty="0"/>
          </a:p>
        </p:txBody>
      </p:sp>
      <p:sp>
        <p:nvSpPr>
          <p:cNvPr id="18" name="a2cf_box357"/>
          <p:cNvSpPr/>
          <p:nvPr/>
        </p:nvSpPr>
        <p:spPr>
          <a:xfrm>
            <a:off x="609585" y="2880360"/>
            <a:ext cx="3657509" cy="749808"/>
          </a:xfrm>
          <a:prstGeom prst="roundRect">
            <a:avLst>
              <a:gd name="adj" fmla="val 7317"/>
            </a:avLst>
          </a:prstGeom>
          <a:ln w="19050">
            <a:solidFill>
              <a:srgbClr val="CBD5E1"/>
            </a:solidFill>
            <a:prstDash val="solid"/>
          </a:ln>
        </p:spPr>
      </p:sp>
      <p:sp>
        <p:nvSpPr>
          <p:cNvPr id="19" name="a2cf_txt358"/>
          <p:cNvSpPr txBox="1"/>
          <p:nvPr/>
        </p:nvSpPr>
        <p:spPr>
          <a:xfrm>
            <a:off x="609585" y="2880360"/>
            <a:ext cx="3657509" cy="749808"/>
          </a:xfrm>
          <a:prstGeom prst="rect">
            <a:avLst/>
          </a:prstGeom>
          <a:noFill/>
          <a:ln/>
        </p:spPr>
        <p:txBody>
          <a:bodyPr wrap="square" lIns="0" tIns="0" rIns="0" bIns="0" rtlCol="0" anchor="ctr"/>
          <a:lstStyle/>
          <a:p>
            <a:pPr algn="ctr" indent="0" marL="0">
              <a:buNone/>
            </a:pPr>
            <a:r>
              <a:rPr lang="vi-VN" sz="2400" b="1" dirty="0">
                <a:solidFill>
                  <a:schemeClr val="tx1"/>
                </a:solidFill>
              </a:rPr>
              <a:t>1.000.000</a:t>
            </a:r>
            <a:endParaRPr lang="vi-VN" sz="2400" dirty="0"/>
          </a:p>
        </p:txBody>
      </p:sp>
      <p:sp>
        <p:nvSpPr>
          <p:cNvPr id="20" name="a2cf_box359"/>
          <p:cNvSpPr/>
          <p:nvPr/>
        </p:nvSpPr>
        <p:spPr>
          <a:xfrm>
            <a:off x="4389010" y="2880360"/>
            <a:ext cx="3901342" cy="749808"/>
          </a:xfrm>
          <a:prstGeom prst="roundRect">
            <a:avLst>
              <a:gd name="adj" fmla="val 7317"/>
            </a:avLst>
          </a:prstGeom>
          <a:ln w="19050">
            <a:solidFill>
              <a:srgbClr val="CBD5E1"/>
            </a:solidFill>
            <a:prstDash val="solid"/>
          </a:ln>
        </p:spPr>
      </p:sp>
      <p:sp>
        <p:nvSpPr>
          <p:cNvPr id="21" name="a2cf_txt360"/>
          <p:cNvSpPr txBox="1"/>
          <p:nvPr/>
        </p:nvSpPr>
        <p:spPr>
          <a:xfrm>
            <a:off x="4389010" y="2880360"/>
            <a:ext cx="3901342" cy="749808"/>
          </a:xfrm>
          <a:prstGeom prst="rect">
            <a:avLst/>
          </a:prstGeom>
          <a:noFill/>
          <a:ln/>
        </p:spPr>
        <p:txBody>
          <a:bodyPr wrap="square" lIns="0" tIns="0" rIns="0" bIns="0" rtlCol="0" anchor="ctr"/>
          <a:lstStyle/>
          <a:p>
            <a:pPr algn="ctr" indent="0" marL="0">
              <a:buNone/>
            </a:pPr>
            <a:r>
              <a:rPr lang="vi-VN" sz="2400" b="1" dirty="0">
                <a:solidFill>
                  <a:srgbClr val="DC2626"/>
                </a:solidFill>
              </a:rPr>
              <a:t>1.000.000</a:t>
            </a:r>
            <a:endParaRPr lang="vi-VN" sz="2400" dirty="0"/>
          </a:p>
        </p:txBody>
      </p:sp>
      <p:sp>
        <p:nvSpPr>
          <p:cNvPr id="22" name="a2cf_box361"/>
          <p:cNvSpPr/>
          <p:nvPr/>
        </p:nvSpPr>
        <p:spPr>
          <a:xfrm>
            <a:off x="8412270" y="2880360"/>
            <a:ext cx="3169841" cy="749808"/>
          </a:xfrm>
          <a:prstGeom prst="roundRect">
            <a:avLst>
              <a:gd name="adj" fmla="val 7317"/>
            </a:avLst>
          </a:prstGeom>
          <a:ln w="19050">
            <a:solidFill>
              <a:srgbClr val="CBD5E1"/>
            </a:solidFill>
            <a:prstDash val="solid"/>
          </a:ln>
        </p:spPr>
      </p:sp>
      <p:sp>
        <p:nvSpPr>
          <p:cNvPr id="23" name="a2cf_txt362"/>
          <p:cNvSpPr txBox="1"/>
          <p:nvPr/>
        </p:nvSpPr>
        <p:spPr>
          <a:xfrm>
            <a:off x="8412270" y="2880360"/>
            <a:ext cx="3169841" cy="749808"/>
          </a:xfrm>
          <a:prstGeom prst="rect">
            <a:avLst/>
          </a:prstGeom>
          <a:noFill/>
          <a:ln/>
        </p:spPr>
        <p:txBody>
          <a:bodyPr wrap="square" lIns="0" tIns="0" rIns="0" bIns="0" rtlCol="0" anchor="ctr"/>
          <a:lstStyle/>
          <a:p>
            <a:pPr algn="ctr" indent="0" marL="0">
              <a:buNone/>
            </a:pPr>
            <a:r>
              <a:rPr lang="vi-VN" sz="3000" b="1" dirty="0">
                <a:solidFill>
                  <a:schemeClr val="accent6"/>
                </a:solidFill>
              </a:rPr>
              <a:t>20</a:t>
            </a:r>
            <a:endParaRPr lang="vi-VN" sz="3000" dirty="0"/>
          </a:p>
        </p:txBody>
      </p:sp>
      <p:sp>
        <p:nvSpPr>
          <p:cNvPr id="24" name="a3cf_box363"/>
          <p:cNvSpPr/>
          <p:nvPr/>
        </p:nvSpPr>
        <p:spPr>
          <a:xfrm>
            <a:off x="609585" y="3749040"/>
            <a:ext cx="3657509" cy="749808"/>
          </a:xfrm>
          <a:prstGeom prst="roundRect">
            <a:avLst>
              <a:gd name="adj" fmla="val 7317"/>
            </a:avLst>
          </a:prstGeom>
          <a:ln w="19050">
            <a:solidFill>
              <a:srgbClr val="CBD5E1"/>
            </a:solidFill>
            <a:prstDash val="solid"/>
          </a:ln>
        </p:spPr>
      </p:sp>
      <p:sp>
        <p:nvSpPr>
          <p:cNvPr id="25" name="a3cf_txt364"/>
          <p:cNvSpPr txBox="1"/>
          <p:nvPr/>
        </p:nvSpPr>
        <p:spPr>
          <a:xfrm>
            <a:off x="609585" y="3749040"/>
            <a:ext cx="3657509" cy="749808"/>
          </a:xfrm>
          <a:prstGeom prst="rect">
            <a:avLst/>
          </a:prstGeom>
          <a:noFill/>
          <a:ln/>
        </p:spPr>
        <p:txBody>
          <a:bodyPr wrap="square" lIns="0" tIns="0" rIns="0" bIns="0" rtlCol="0" anchor="ctr"/>
          <a:lstStyle/>
          <a:p>
            <a:pPr algn="ctr" indent="0" marL="0">
              <a:buNone/>
            </a:pPr>
            <a:r>
              <a:rPr lang="vi-VN" sz="2400" b="1" dirty="0">
                <a:solidFill>
                  <a:schemeClr val="tx1"/>
                </a:solidFill>
              </a:rPr>
              <a:t>1.000.000.000</a:t>
            </a:r>
            <a:endParaRPr lang="vi-VN" sz="2400" dirty="0"/>
          </a:p>
        </p:txBody>
      </p:sp>
      <p:sp>
        <p:nvSpPr>
          <p:cNvPr id="26" name="a3cf_box365"/>
          <p:cNvSpPr/>
          <p:nvPr/>
        </p:nvSpPr>
        <p:spPr>
          <a:xfrm>
            <a:off x="4389010" y="3749040"/>
            <a:ext cx="3901342" cy="749808"/>
          </a:xfrm>
          <a:prstGeom prst="roundRect">
            <a:avLst>
              <a:gd name="adj" fmla="val 7317"/>
            </a:avLst>
          </a:prstGeom>
          <a:ln w="19050">
            <a:solidFill>
              <a:srgbClr val="CBD5E1"/>
            </a:solidFill>
            <a:prstDash val="solid"/>
          </a:ln>
        </p:spPr>
      </p:sp>
      <p:sp>
        <p:nvSpPr>
          <p:cNvPr id="27" name="a3cf_txt366"/>
          <p:cNvSpPr txBox="1"/>
          <p:nvPr/>
        </p:nvSpPr>
        <p:spPr>
          <a:xfrm>
            <a:off x="4389010" y="3749040"/>
            <a:ext cx="3901342" cy="749808"/>
          </a:xfrm>
          <a:prstGeom prst="rect">
            <a:avLst/>
          </a:prstGeom>
          <a:noFill/>
          <a:ln/>
        </p:spPr>
        <p:txBody>
          <a:bodyPr wrap="square" lIns="0" tIns="0" rIns="0" bIns="0" rtlCol="0" anchor="ctr"/>
          <a:lstStyle/>
          <a:p>
            <a:pPr algn="ctr" indent="0" marL="0">
              <a:buNone/>
            </a:pPr>
            <a:r>
              <a:rPr lang="vi-VN" sz="2400" b="1" dirty="0">
                <a:solidFill>
                  <a:srgbClr val="DC2626"/>
                </a:solidFill>
              </a:rPr>
              <a:t>1.000.000.000</a:t>
            </a:r>
            <a:endParaRPr lang="vi-VN" sz="2400" dirty="0"/>
          </a:p>
        </p:txBody>
      </p:sp>
      <p:sp>
        <p:nvSpPr>
          <p:cNvPr id="28" name="a3cf_box367"/>
          <p:cNvSpPr/>
          <p:nvPr/>
        </p:nvSpPr>
        <p:spPr>
          <a:xfrm>
            <a:off x="8412270" y="3749040"/>
            <a:ext cx="3169841" cy="749808"/>
          </a:xfrm>
          <a:prstGeom prst="roundRect">
            <a:avLst>
              <a:gd name="adj" fmla="val 7317"/>
            </a:avLst>
          </a:prstGeom>
          <a:ln w="19050">
            <a:solidFill>
              <a:srgbClr val="CBD5E1"/>
            </a:solidFill>
            <a:prstDash val="solid"/>
          </a:ln>
        </p:spPr>
      </p:sp>
      <p:sp>
        <p:nvSpPr>
          <p:cNvPr id="29" name="a3cf_txt368"/>
          <p:cNvSpPr txBox="1"/>
          <p:nvPr/>
        </p:nvSpPr>
        <p:spPr>
          <a:xfrm>
            <a:off x="8412270" y="3749040"/>
            <a:ext cx="3169841" cy="749808"/>
          </a:xfrm>
          <a:prstGeom prst="rect">
            <a:avLst/>
          </a:prstGeom>
          <a:noFill/>
          <a:ln/>
        </p:spPr>
        <p:txBody>
          <a:bodyPr wrap="square" lIns="0" tIns="0" rIns="0" bIns="0" rtlCol="0" anchor="ctr"/>
          <a:lstStyle/>
          <a:p>
            <a:pPr algn="ctr" indent="0" marL="0">
              <a:buNone/>
            </a:pPr>
            <a:r>
              <a:rPr lang="vi-VN" sz="3000" b="1" dirty="0">
                <a:solidFill>
                  <a:schemeClr val="accent6"/>
                </a:solidFill>
              </a:rPr>
              <a:t>30</a:t>
            </a:r>
            <a:endParaRPr lang="vi-VN" sz="3000" dirty="0"/>
          </a:p>
        </p:txBody>
      </p:sp>
      <p:sp>
        <p:nvSpPr>
          <p:cNvPr id="30" name="a4cf_txt369"/>
          <p:cNvSpPr txBox="1"/>
          <p:nvPr/>
        </p:nvSpPr>
        <p:spPr>
          <a:xfrm>
            <a:off x="609585" y="4754880"/>
            <a:ext cx="10972526" cy="411480"/>
          </a:xfrm>
          <a:prstGeom prst="rect">
            <a:avLst/>
          </a:prstGeom>
          <a:noFill/>
          <a:ln/>
        </p:spPr>
        <p:txBody>
          <a:bodyPr wrap="square" lIns="0" tIns="0" rIns="0" bIns="0" rtlCol="0" anchor="t"/>
          <a:lstStyle/>
          <a:p>
            <a:pPr indent="0" marL="0">
              <a:buNone/>
            </a:pPr>
            <a:r>
              <a:rPr lang="vi-VN" sz="2000" b="1" dirty="0">
                <a:solidFill>
                  <a:schemeClr val="accent2"/>
                </a:solidFill>
              </a:rPr>
              <a:t>Ứng dụng thực tế </a:t>
            </a:r>
            <a:pPr indent="0" marL="0">
              <a:buNone/>
            </a:pPr>
            <a:r>
              <a:rPr lang="vi-VN" sz="1600" dirty="0">
                <a:solidFill>
                  <a:schemeClr val="tx2"/>
                </a:solidFill>
              </a:rPr>
              <a:t>(Real-world)</a:t>
            </a:r>
            <a:endParaRPr lang="vi-VN" sz="2000" dirty="0"/>
          </a:p>
        </p:txBody>
      </p:sp>
      <p:sp>
        <p:nvSpPr>
          <p:cNvPr id="31" name="a4cf_box370"/>
          <p:cNvSpPr/>
          <p:nvPr/>
        </p:nvSpPr>
        <p:spPr>
          <a:xfrm>
            <a:off x="609585" y="5257800"/>
            <a:ext cx="3535592" cy="960120"/>
          </a:xfrm>
          <a:prstGeom prst="roundRect">
            <a:avLst>
              <a:gd name="adj" fmla="val 13333"/>
            </a:avLst>
          </a:prstGeom>
          <a:solidFill>
            <a:srgbClr val="E6F7FA"/>
          </a:solidFill>
          <a:ln/>
        </p:spPr>
      </p:sp>
      <p:pic>
        <p:nvPicPr>
          <p:cNvPr id="32" name="a4cf_emo371" descr="preencoded.png">    </p:cNvPr>
          <p:cNvPicPr>
            <a:picLocks noChangeAspect="1"/>
          </p:cNvPicPr>
          <p:nvPr/>
        </p:nvPicPr>
        <p:blipFill>
          <a:blip r:embed="rId4"/>
          <a:stretch>
            <a:fillRect/>
          </a:stretch>
        </p:blipFill>
        <p:spPr>
          <a:xfrm>
            <a:off x="899130" y="5422392"/>
            <a:ext cx="640080" cy="640080"/>
          </a:xfrm>
          <a:prstGeom prst="rect">
            <a:avLst/>
          </a:prstGeom>
        </p:spPr>
      </p:pic>
      <p:sp>
        <p:nvSpPr>
          <p:cNvPr id="33" name="a4cf_txt372"/>
          <p:cNvSpPr txBox="1"/>
          <p:nvPr/>
        </p:nvSpPr>
        <p:spPr>
          <a:xfrm>
            <a:off x="1645879" y="5257800"/>
            <a:ext cx="2377381" cy="960120"/>
          </a:xfrm>
          <a:prstGeom prst="rect">
            <a:avLst/>
          </a:prstGeom>
          <a:noFill/>
          <a:ln/>
        </p:spPr>
        <p:txBody>
          <a:bodyPr wrap="square" lIns="0" tIns="0" rIns="0" bIns="0" rtlCol="0" anchor="ctr"/>
          <a:lstStyle/>
          <a:p>
            <a:pPr indent="0" marL="0">
              <a:buNone/>
            </a:pPr>
            <a:r>
              <a:rPr lang="vi-VN" sz="1700" dirty="0">
                <a:solidFill>
                  <a:schemeClr val="tx1"/>
                </a:solidFill>
              </a:rPr>
              <a:t>Danh bạ điện thoại</a:t>
            </a:r>
            <a:endParaRPr lang="vi-VN" sz="2000" dirty="0"/>
          </a:p>
        </p:txBody>
      </p:sp>
      <p:sp>
        <p:nvSpPr>
          <p:cNvPr id="34" name="a4cf_box373"/>
          <p:cNvSpPr/>
          <p:nvPr/>
        </p:nvSpPr>
        <p:spPr>
          <a:xfrm>
            <a:off x="4328052" y="5257800"/>
            <a:ext cx="3535592" cy="960120"/>
          </a:xfrm>
          <a:prstGeom prst="roundRect">
            <a:avLst>
              <a:gd name="adj" fmla="val 13333"/>
            </a:avLst>
          </a:prstGeom>
          <a:solidFill>
            <a:srgbClr val="E6F7FA"/>
          </a:solidFill>
          <a:ln/>
        </p:spPr>
      </p:sp>
      <p:pic>
        <p:nvPicPr>
          <p:cNvPr id="35" name="a4cf_emo374" descr="preencoded.png">    </p:cNvPr>
          <p:cNvPicPr>
            <a:picLocks noChangeAspect="1"/>
          </p:cNvPicPr>
          <p:nvPr/>
        </p:nvPicPr>
        <p:blipFill>
          <a:blip r:embed="rId5"/>
          <a:stretch>
            <a:fillRect/>
          </a:stretch>
        </p:blipFill>
        <p:spPr>
          <a:xfrm>
            <a:off x="4617597" y="5422392"/>
            <a:ext cx="640080" cy="640080"/>
          </a:xfrm>
          <a:prstGeom prst="rect">
            <a:avLst/>
          </a:prstGeom>
        </p:spPr>
      </p:pic>
      <p:sp>
        <p:nvSpPr>
          <p:cNvPr id="36" name="a4cf_txt375"/>
          <p:cNvSpPr txBox="1"/>
          <p:nvPr/>
        </p:nvSpPr>
        <p:spPr>
          <a:xfrm>
            <a:off x="5364346" y="5257800"/>
            <a:ext cx="2377381" cy="960120"/>
          </a:xfrm>
          <a:prstGeom prst="rect">
            <a:avLst/>
          </a:prstGeom>
          <a:noFill/>
          <a:ln/>
        </p:spPr>
        <p:txBody>
          <a:bodyPr wrap="square" lIns="0" tIns="0" rIns="0" bIns="0" rtlCol="0" anchor="ctr"/>
          <a:lstStyle/>
          <a:p>
            <a:pPr indent="0" marL="0">
              <a:buNone/>
            </a:pPr>
            <a:r>
              <a:rPr lang="vi-VN" sz="1700" dirty="0">
                <a:solidFill>
                  <a:schemeClr val="tx1"/>
                </a:solidFill>
              </a:rPr>
              <a:t>Từ điển</a:t>
            </a:r>
            <a:endParaRPr lang="vi-VN" sz="2000" dirty="0"/>
          </a:p>
        </p:txBody>
      </p:sp>
      <p:sp>
        <p:nvSpPr>
          <p:cNvPr id="37" name="a4cf_box376"/>
          <p:cNvSpPr/>
          <p:nvPr/>
        </p:nvSpPr>
        <p:spPr>
          <a:xfrm>
            <a:off x="8046519" y="5257800"/>
            <a:ext cx="3535592" cy="960120"/>
          </a:xfrm>
          <a:prstGeom prst="roundRect">
            <a:avLst>
              <a:gd name="adj" fmla="val 13333"/>
            </a:avLst>
          </a:prstGeom>
          <a:solidFill>
            <a:srgbClr val="E6F7FA"/>
          </a:solidFill>
          <a:ln/>
        </p:spPr>
      </p:sp>
      <p:pic>
        <p:nvPicPr>
          <p:cNvPr id="38" name="a4cf_emo377" descr="preencoded.png">    </p:cNvPr>
          <p:cNvPicPr>
            <a:picLocks noChangeAspect="1"/>
          </p:cNvPicPr>
          <p:nvPr/>
        </p:nvPicPr>
        <p:blipFill>
          <a:blip r:embed="rId6"/>
          <a:stretch>
            <a:fillRect/>
          </a:stretch>
        </p:blipFill>
        <p:spPr>
          <a:xfrm>
            <a:off x="8336064" y="5422392"/>
            <a:ext cx="640080" cy="640080"/>
          </a:xfrm>
          <a:prstGeom prst="rect">
            <a:avLst/>
          </a:prstGeom>
        </p:spPr>
      </p:pic>
      <p:sp>
        <p:nvSpPr>
          <p:cNvPr id="39" name="a4cf_txt378"/>
          <p:cNvSpPr txBox="1"/>
          <p:nvPr/>
        </p:nvSpPr>
        <p:spPr>
          <a:xfrm>
            <a:off x="9082813" y="5257800"/>
            <a:ext cx="2377381" cy="960120"/>
          </a:xfrm>
          <a:prstGeom prst="rect">
            <a:avLst/>
          </a:prstGeom>
          <a:noFill/>
          <a:ln/>
        </p:spPr>
        <p:txBody>
          <a:bodyPr wrap="square" lIns="0" tIns="0" rIns="0" bIns="0" rtlCol="0" anchor="ctr"/>
          <a:lstStyle/>
          <a:p>
            <a:pPr indent="0" marL="0">
              <a:buNone/>
            </a:pPr>
            <a:r>
              <a:rPr lang="vi-VN" sz="1700" dirty="0">
                <a:solidFill>
                  <a:schemeClr val="tx1"/>
                </a:solidFill>
              </a:rPr>
              <a:t>Cơ sở dữ liệu </a:t>
            </a:r>
            <a:pPr indent="0" marL="0">
              <a:buNone/>
            </a:pPr>
            <a:r>
              <a:rPr lang="vi-VN" sz="1400" dirty="0">
                <a:solidFill>
                  <a:schemeClr val="tx2"/>
                </a:solidFill>
              </a:rPr>
              <a:t>(Database)</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13</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6" grpId="0" animBg="1"/>
      <p:bldP spid="37" grpId="0" animBg="1"/>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AF1FE"/>
        </a:solidFill>
      </p:bgPr>
    </p:bg>
    <p:spTree>
      <p:nvGrpSpPr>
        <p:cNvPr id="1" name=""/>
        <p:cNvGrpSpPr/>
        <p:nvPr/>
      </p:nvGrpSpPr>
      <p:grpSpPr>
        <a:xfrm>
          <a:off x="0" y="0"/>
          <a:ext cx="0" cy="0"/>
          <a:chOff x="0" y="0"/>
          <a:chExt cx="0" cy="0"/>
        </a:xfrm>
      </p:grpSpPr>
      <p:sp>
        <p:nvSpPr>
          <p:cNvPr id="2" name="o_blob379"/>
          <p:cNvSpPr/>
          <p:nvPr/>
        </p:nvSpPr>
        <p:spPr>
          <a:xfrm>
            <a:off x="8275320" y="822960"/>
            <a:ext cx="3291840" cy="3291840"/>
          </a:xfrm>
          <a:prstGeom prst="ellipse">
            <a:avLst/>
          </a:prstGeom>
          <a:solidFill>
            <a:srgbClr val="FFFFFF"/>
          </a:solidFill>
          <a:ln/>
        </p:spPr>
      </p:sp>
      <p:sp>
        <p:nvSpPr>
          <p:cNvPr id="3" name="o_txt380"/>
          <p:cNvSpPr txBox="1"/>
          <p:nvPr/>
        </p:nvSpPr>
        <p:spPr>
          <a:xfrm>
            <a:off x="731502" y="914400"/>
            <a:ext cx="4876678" cy="1737360"/>
          </a:xfrm>
          <a:prstGeom prst="rect">
            <a:avLst/>
          </a:prstGeom>
          <a:noFill/>
          <a:ln/>
        </p:spPr>
        <p:txBody>
          <a:bodyPr wrap="square" lIns="0" tIns="0" rIns="0" bIns="0" rtlCol="0" anchor="b"/>
          <a:lstStyle/>
          <a:p>
            <a:pPr indent="0" marL="0">
              <a:buNone/>
            </a:pPr>
            <a:r>
              <a:rPr lang="vi-VN" sz="12000" b="1" dirty="0">
                <a:solidFill>
                  <a:schemeClr val="accent3"/>
                </a:solidFill>
              </a:rPr>
              <a:t>03</a:t>
            </a:r>
            <a:endParaRPr lang="vi-VN" sz="12000" dirty="0"/>
          </a:p>
        </p:txBody>
      </p:sp>
      <p:pic>
        <p:nvPicPr>
          <p:cNvPr id="4" name="a1af_emo381" descr="preencoded.png">    </p:cNvPr>
          <p:cNvPicPr>
            <a:picLocks noChangeAspect="1"/>
          </p:cNvPicPr>
          <p:nvPr/>
        </p:nvPicPr>
        <p:blipFill>
          <a:blip r:embed="rId1"/>
          <a:stretch>
            <a:fillRect/>
          </a:stretch>
        </p:blipFill>
        <p:spPr>
          <a:xfrm>
            <a:off x="8643880" y="1188720"/>
            <a:ext cx="2560320" cy="2560320"/>
          </a:xfrm>
          <a:prstGeom prst="rect">
            <a:avLst/>
          </a:prstGeom>
        </p:spPr>
      </p:pic>
      <p:sp>
        <p:nvSpPr>
          <p:cNvPr id="5" name="Text 0"/>
          <p:cNvSpPr/>
          <p:nvPr>
            <p:ph idx="100" type="title" hasCustomPrompt="1"/>
          </p:nvPr>
        </p:nvSpPr>
        <p:spPr>
          <a:xfrm>
            <a:off x="731520" y="2926080"/>
            <a:ext cx="7863840" cy="914400"/>
          </a:xfrm>
          <a:prstGeom prst="rect">
            <a:avLst/>
          </a:prstGeom>
          <a:noFill/>
          <a:ln/>
        </p:spPr>
        <p:txBody>
          <a:bodyPr wrap="square" lIns="0" tIns="0" rIns="0" bIns="0" rtlCol="0" anchor="t"/>
          <a:lstStyle/>
          <a:p>
            <a:pPr algn="l" indent="0" marL="0">
              <a:buNone/>
            </a:pPr>
            <a:r>
              <a:rPr lang="vi-VN" sz="4000" b="1" dirty="0">
                <a:solidFill>
                  <a:schemeClr val="tx1"/>
                </a:solidFill>
              </a:rPr>
              <a:t>Thuật toán sắp xếp</a:t>
            </a:r>
            <a:endParaRPr lang="vi-VN" sz="4000" dirty="0"/>
          </a:p>
        </p:txBody>
      </p:sp>
      <p:sp>
        <p:nvSpPr>
          <p:cNvPr id="6" name="o_txt382"/>
          <p:cNvSpPr txBox="1"/>
          <p:nvPr/>
        </p:nvSpPr>
        <p:spPr>
          <a:xfrm>
            <a:off x="731502" y="3840480"/>
            <a:ext cx="10728692" cy="457200"/>
          </a:xfrm>
          <a:prstGeom prst="rect">
            <a:avLst/>
          </a:prstGeom>
          <a:noFill/>
          <a:ln/>
        </p:spPr>
        <p:txBody>
          <a:bodyPr wrap="square" lIns="0" tIns="0" rIns="0" bIns="0" rtlCol="0" anchor="t"/>
          <a:lstStyle/>
          <a:p>
            <a:pPr indent="0" marL="0">
              <a:buNone/>
            </a:pPr>
            <a:r>
              <a:rPr lang="vi-VN" sz="2000" dirty="0">
                <a:solidFill>
                  <a:schemeClr val="tx2"/>
                </a:solidFill>
              </a:rPr>
              <a:t>(Sorting Algorithms)</a:t>
            </a:r>
            <a:endParaRPr lang="vi-VN" sz="2000" dirty="0"/>
          </a:p>
        </p:txBody>
      </p:sp>
      <p:pic>
        <p:nvPicPr>
          <p:cNvPr id="7" name="a2af_emo383" descr="preencoded.png">    </p:cNvPr>
          <p:cNvPicPr>
            <a:picLocks noChangeAspect="1"/>
          </p:cNvPicPr>
          <p:nvPr/>
        </p:nvPicPr>
        <p:blipFill>
          <a:blip r:embed="rId2"/>
          <a:stretch>
            <a:fillRect/>
          </a:stretch>
        </p:blipFill>
        <p:spPr>
          <a:xfrm>
            <a:off x="815309" y="4526280"/>
            <a:ext cx="868680" cy="868680"/>
          </a:xfrm>
          <a:prstGeom prst="rect">
            <a:avLst/>
          </a:prstGeom>
        </p:spPr>
      </p:pic>
      <p:sp>
        <p:nvSpPr>
          <p:cNvPr id="8" name="a2af_txt384"/>
          <p:cNvSpPr txBox="1"/>
          <p:nvPr/>
        </p:nvSpPr>
        <p:spPr>
          <a:xfrm>
            <a:off x="1706837" y="4526280"/>
            <a:ext cx="7315017" cy="347472"/>
          </a:xfrm>
          <a:prstGeom prst="rect">
            <a:avLst/>
          </a:prstGeom>
          <a:noFill/>
          <a:ln/>
        </p:spPr>
        <p:txBody>
          <a:bodyPr wrap="square" lIns="0" tIns="0" rIns="0" bIns="0" rtlCol="0" anchor="t"/>
          <a:lstStyle/>
          <a:p>
            <a:pPr indent="0" marL="0">
              <a:buNone/>
            </a:pPr>
            <a:r>
              <a:rPr lang="vi-VN" sz="1800" dirty="0">
                <a:solidFill>
                  <a:schemeClr val="tx2"/>
                </a:solidFill>
              </a:rPr>
              <a:t>Người trình bày</a:t>
            </a:r>
            <a:endParaRPr lang="vi-VN" sz="1800" dirty="0"/>
          </a:p>
        </p:txBody>
      </p:sp>
      <p:sp>
        <p:nvSpPr>
          <p:cNvPr id="9" name="a2af_txt385"/>
          <p:cNvSpPr txBox="1"/>
          <p:nvPr/>
        </p:nvSpPr>
        <p:spPr>
          <a:xfrm>
            <a:off x="1706837" y="4864608"/>
            <a:ext cx="9143771" cy="548640"/>
          </a:xfrm>
          <a:prstGeom prst="rect">
            <a:avLst/>
          </a:prstGeom>
          <a:noFill/>
          <a:ln/>
        </p:spPr>
        <p:txBody>
          <a:bodyPr wrap="square" lIns="0" tIns="0" rIns="0" bIns="0" rtlCol="0" anchor="t"/>
          <a:lstStyle/>
          <a:p>
            <a:pPr indent="0" marL="0">
              <a:buNone/>
            </a:pPr>
            <a:r>
              <a:rPr lang="vi-VN" sz="3400" b="1" dirty="0">
                <a:solidFill>
                  <a:schemeClr val="accent3"/>
                </a:solidFill>
              </a:rPr>
              <a:t>Nguyễn Sơn</a:t>
            </a:r>
            <a:endParaRPr lang="vi-VN" sz="3400" dirty="0"/>
          </a:p>
        </p:txBody>
      </p:sp>
      <p:sp>
        <p:nvSpPr>
          <p:cNvPr id="10" name="o_circ386"/>
          <p:cNvSpPr/>
          <p:nvPr/>
        </p:nvSpPr>
        <p:spPr>
          <a:xfrm>
            <a:off x="777217" y="5989320"/>
            <a:ext cx="274320" cy="274320"/>
          </a:xfrm>
          <a:prstGeom prst="ellipse">
            <a:avLst/>
          </a:prstGeom>
          <a:solidFill>
            <a:srgbClr val="CBD5E1"/>
          </a:solidFill>
          <a:ln/>
        </p:spPr>
      </p:sp>
      <p:sp>
        <p:nvSpPr>
          <p:cNvPr id="11" name="o_circ387"/>
          <p:cNvSpPr/>
          <p:nvPr/>
        </p:nvSpPr>
        <p:spPr>
          <a:xfrm>
            <a:off x="1447760" y="5989320"/>
            <a:ext cx="274320" cy="274320"/>
          </a:xfrm>
          <a:prstGeom prst="ellipse">
            <a:avLst/>
          </a:prstGeom>
          <a:solidFill>
            <a:srgbClr val="CBD5E1"/>
          </a:solidFill>
          <a:ln/>
        </p:spPr>
      </p:sp>
      <p:sp>
        <p:nvSpPr>
          <p:cNvPr id="12" name="o_circ388"/>
          <p:cNvSpPr/>
          <p:nvPr/>
        </p:nvSpPr>
        <p:spPr>
          <a:xfrm>
            <a:off x="2118304" y="5989320"/>
            <a:ext cx="274320" cy="274320"/>
          </a:xfrm>
          <a:prstGeom prst="ellipse">
            <a:avLst/>
          </a:prstGeom>
          <a:solidFill>
            <a:schemeClr val="accent3"/>
          </a:solidFill>
          <a:ln/>
        </p:spPr>
      </p:sp>
      <p:sp>
        <p:nvSpPr>
          <p:cNvPr id="13" name="o_circ389"/>
          <p:cNvSpPr/>
          <p:nvPr/>
        </p:nvSpPr>
        <p:spPr>
          <a:xfrm>
            <a:off x="2788847" y="5989320"/>
            <a:ext cx="274320" cy="274320"/>
          </a:xfrm>
          <a:prstGeom prst="ellipse">
            <a:avLst/>
          </a:prstGeom>
          <a:ln w="19050">
            <a:solidFill>
              <a:srgbClr val="94A3B8"/>
            </a:solidFill>
            <a:prstDash val="solid"/>
          </a:ln>
        </p:spPr>
      </p:sp>
      <p:sp>
        <p:nvSpPr>
          <p:cNvPr id="14" name="o_circ390"/>
          <p:cNvSpPr/>
          <p:nvPr/>
        </p:nvSpPr>
        <p:spPr>
          <a:xfrm>
            <a:off x="3459390" y="5989320"/>
            <a:ext cx="274320" cy="274320"/>
          </a:xfrm>
          <a:prstGeom prst="ellipse">
            <a:avLst/>
          </a:prstGeom>
          <a:ln w="19050">
            <a:solidFill>
              <a:srgbClr val="94A3B8"/>
            </a:solidFill>
            <a:prstDash val="solid"/>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Vì sao cần sắp xếp </a:t>
            </a:r>
            <a:pPr algn="l" indent="0" marL="0">
              <a:buNone/>
            </a:pPr>
            <a:r>
              <a:rPr lang="vi-VN" sz="2400" b="1" dirty="0">
                <a:solidFill>
                  <a:schemeClr val="tx2"/>
                </a:solidFill>
              </a:rPr>
              <a:t>(Sorting)</a:t>
            </a:r>
            <a:pPr algn="l" indent="0" marL="0">
              <a:buNone/>
            </a:pPr>
            <a:r>
              <a:rPr lang="vi-VN" sz="3000" b="1" dirty="0">
                <a:solidFill>
                  <a:schemeClr val="tx1"/>
                </a:solidFill>
              </a:rPr>
              <a:t>?</a:t>
            </a:r>
            <a:endParaRPr lang="vi-VN" sz="3000" dirty="0"/>
          </a:p>
        </p:txBody>
      </p:sp>
      <p:sp>
        <p:nvSpPr>
          <p:cNvPr id="3" name="a1af_box391"/>
          <p:cNvSpPr/>
          <p:nvPr/>
        </p:nvSpPr>
        <p:spPr>
          <a:xfrm>
            <a:off x="609585" y="1325880"/>
            <a:ext cx="5242429" cy="3977640"/>
          </a:xfrm>
          <a:prstGeom prst="roundRect">
            <a:avLst>
              <a:gd name="adj" fmla="val 3218"/>
            </a:avLst>
          </a:prstGeom>
          <a:solidFill>
            <a:srgbClr val="EAF1FE"/>
          </a:solidFill>
          <a:ln w="25400">
            <a:solidFill>
              <a:srgbClr val="DC2626"/>
            </a:solidFill>
            <a:prstDash val="solid"/>
          </a:ln>
        </p:spPr>
      </p:sp>
      <p:pic>
        <p:nvPicPr>
          <p:cNvPr id="4" name="a1af_emo392" descr="preencoded.png">    </p:cNvPr>
          <p:cNvPicPr>
            <a:picLocks noChangeAspect="1"/>
          </p:cNvPicPr>
          <p:nvPr/>
        </p:nvPicPr>
        <p:blipFill>
          <a:blip r:embed="rId1"/>
          <a:stretch>
            <a:fillRect/>
          </a:stretch>
        </p:blipFill>
        <p:spPr>
          <a:xfrm>
            <a:off x="987519" y="1417320"/>
            <a:ext cx="658368" cy="658368"/>
          </a:xfrm>
          <a:prstGeom prst="rect">
            <a:avLst/>
          </a:prstGeom>
        </p:spPr>
      </p:pic>
      <p:sp>
        <p:nvSpPr>
          <p:cNvPr id="5" name="a1af_txt393"/>
          <p:cNvSpPr txBox="1"/>
          <p:nvPr/>
        </p:nvSpPr>
        <p:spPr>
          <a:xfrm>
            <a:off x="1767796" y="1463040"/>
            <a:ext cx="3901342" cy="548640"/>
          </a:xfrm>
          <a:prstGeom prst="rect">
            <a:avLst/>
          </a:prstGeom>
          <a:noFill/>
          <a:ln/>
        </p:spPr>
        <p:txBody>
          <a:bodyPr wrap="square" lIns="0" tIns="0" rIns="0" bIns="0" rtlCol="0" anchor="ctr"/>
          <a:lstStyle/>
          <a:p>
            <a:pPr indent="0" marL="0">
              <a:buNone/>
            </a:pPr>
            <a:r>
              <a:rPr lang="vi-VN" sz="2200" b="1" dirty="0">
                <a:solidFill>
                  <a:schemeClr val="tx1"/>
                </a:solidFill>
              </a:rPr>
              <a:t>Chưa sắp xếp</a:t>
            </a:r>
            <a:endParaRPr lang="vi-VN" sz="2200" dirty="0"/>
          </a:p>
        </p:txBody>
      </p:sp>
      <p:sp>
        <p:nvSpPr>
          <p:cNvPr id="6" name="a1af_txt394"/>
          <p:cNvSpPr txBox="1"/>
          <p:nvPr/>
        </p:nvSpPr>
        <p:spPr>
          <a:xfrm>
            <a:off x="1767796" y="2194560"/>
            <a:ext cx="3657509" cy="365760"/>
          </a:xfrm>
          <a:prstGeom prst="rect">
            <a:avLst/>
          </a:prstGeom>
          <a:noFill/>
          <a:ln/>
        </p:spPr>
        <p:txBody>
          <a:bodyPr wrap="square" lIns="0" tIns="0" rIns="0" bIns="0" rtlCol="0" anchor="t"/>
          <a:lstStyle/>
          <a:p>
            <a:pPr indent="0" marL="0">
              <a:buNone/>
            </a:pPr>
            <a:r>
              <a:rPr lang="vi-VN" sz="2000" dirty="0">
                <a:solidFill>
                  <a:schemeClr val="tx1"/>
                </a:solidFill>
              </a:rPr>
              <a:t>Minh</a:t>
            </a:r>
            <a:endParaRPr lang="vi-VN" sz="2000" dirty="0"/>
          </a:p>
        </p:txBody>
      </p:sp>
      <p:sp>
        <p:nvSpPr>
          <p:cNvPr id="7" name="a1af_txt395"/>
          <p:cNvSpPr txBox="1"/>
          <p:nvPr/>
        </p:nvSpPr>
        <p:spPr>
          <a:xfrm>
            <a:off x="1767796" y="2560320"/>
            <a:ext cx="3657509" cy="365760"/>
          </a:xfrm>
          <a:prstGeom prst="rect">
            <a:avLst/>
          </a:prstGeom>
          <a:noFill/>
          <a:ln/>
        </p:spPr>
        <p:txBody>
          <a:bodyPr wrap="square" lIns="0" tIns="0" rIns="0" bIns="0" rtlCol="0" anchor="t"/>
          <a:lstStyle/>
          <a:p>
            <a:pPr indent="0" marL="0">
              <a:buNone/>
            </a:pPr>
            <a:r>
              <a:rPr lang="vi-VN" sz="2000" dirty="0">
                <a:solidFill>
                  <a:schemeClr val="tx1"/>
                </a:solidFill>
              </a:rPr>
              <a:t>An</a:t>
            </a:r>
            <a:endParaRPr lang="vi-VN" sz="2000" dirty="0"/>
          </a:p>
        </p:txBody>
      </p:sp>
      <p:sp>
        <p:nvSpPr>
          <p:cNvPr id="8" name="a1af_txt396"/>
          <p:cNvSpPr txBox="1"/>
          <p:nvPr/>
        </p:nvSpPr>
        <p:spPr>
          <a:xfrm>
            <a:off x="1767796" y="2926080"/>
            <a:ext cx="3657509" cy="365760"/>
          </a:xfrm>
          <a:prstGeom prst="rect">
            <a:avLst/>
          </a:prstGeom>
          <a:noFill/>
          <a:ln/>
        </p:spPr>
        <p:txBody>
          <a:bodyPr wrap="square" lIns="0" tIns="0" rIns="0" bIns="0" rtlCol="0" anchor="t"/>
          <a:lstStyle/>
          <a:p>
            <a:pPr indent="0" marL="0">
              <a:buNone/>
            </a:pPr>
            <a:r>
              <a:rPr lang="vi-VN" sz="2000" dirty="0">
                <a:solidFill>
                  <a:schemeClr val="tx1"/>
                </a:solidFill>
              </a:rPr>
              <a:t>Tấn</a:t>
            </a:r>
            <a:endParaRPr lang="vi-VN" sz="2000" dirty="0"/>
          </a:p>
        </p:txBody>
      </p:sp>
      <p:sp>
        <p:nvSpPr>
          <p:cNvPr id="9" name="a1af_txt397"/>
          <p:cNvSpPr txBox="1"/>
          <p:nvPr/>
        </p:nvSpPr>
        <p:spPr>
          <a:xfrm>
            <a:off x="1767796" y="3291840"/>
            <a:ext cx="3657509" cy="365760"/>
          </a:xfrm>
          <a:prstGeom prst="rect">
            <a:avLst/>
          </a:prstGeom>
          <a:noFill/>
          <a:ln/>
        </p:spPr>
        <p:txBody>
          <a:bodyPr wrap="square" lIns="0" tIns="0" rIns="0" bIns="0" rtlCol="0" anchor="t"/>
          <a:lstStyle/>
          <a:p>
            <a:pPr indent="0" marL="0">
              <a:buNone/>
            </a:pPr>
            <a:r>
              <a:rPr lang="vi-VN" sz="2000" dirty="0">
                <a:solidFill>
                  <a:schemeClr val="tx1"/>
                </a:solidFill>
              </a:rPr>
              <a:t>Bảo</a:t>
            </a:r>
            <a:endParaRPr lang="vi-VN" sz="2000" dirty="0"/>
          </a:p>
        </p:txBody>
      </p:sp>
      <p:sp>
        <p:nvSpPr>
          <p:cNvPr id="10" name="a1af_txt398"/>
          <p:cNvSpPr txBox="1"/>
          <p:nvPr/>
        </p:nvSpPr>
        <p:spPr>
          <a:xfrm>
            <a:off x="1767796" y="3657600"/>
            <a:ext cx="3657509" cy="365760"/>
          </a:xfrm>
          <a:prstGeom prst="rect">
            <a:avLst/>
          </a:prstGeom>
          <a:noFill/>
          <a:ln/>
        </p:spPr>
        <p:txBody>
          <a:bodyPr wrap="square" lIns="0" tIns="0" rIns="0" bIns="0" rtlCol="0" anchor="t"/>
          <a:lstStyle/>
          <a:p>
            <a:pPr indent="0" marL="0">
              <a:buNone/>
            </a:pPr>
            <a:r>
              <a:rPr lang="vi-VN" sz="2000" dirty="0">
                <a:solidFill>
                  <a:schemeClr val="tx1"/>
                </a:solidFill>
              </a:rPr>
              <a:t>Sơn</a:t>
            </a:r>
            <a:endParaRPr lang="vi-VN" sz="2000" dirty="0"/>
          </a:p>
        </p:txBody>
      </p:sp>
      <p:sp>
        <p:nvSpPr>
          <p:cNvPr id="11" name="a1af_txt399"/>
          <p:cNvSpPr txBox="1"/>
          <p:nvPr/>
        </p:nvSpPr>
        <p:spPr>
          <a:xfrm>
            <a:off x="1767796" y="4023360"/>
            <a:ext cx="3657509" cy="365760"/>
          </a:xfrm>
          <a:prstGeom prst="rect">
            <a:avLst/>
          </a:prstGeom>
          <a:noFill/>
          <a:ln/>
        </p:spPr>
        <p:txBody>
          <a:bodyPr wrap="square" lIns="0" tIns="0" rIns="0" bIns="0" rtlCol="0" anchor="t"/>
          <a:lstStyle/>
          <a:p>
            <a:pPr indent="0" marL="0">
              <a:buNone/>
            </a:pPr>
            <a:r>
              <a:rPr lang="vi-VN" sz="2000" dirty="0">
                <a:solidFill>
                  <a:schemeClr val="tx1"/>
                </a:solidFill>
              </a:rPr>
              <a:t>Hà</a:t>
            </a:r>
            <a:endParaRPr lang="vi-VN" sz="2000" dirty="0"/>
          </a:p>
        </p:txBody>
      </p:sp>
      <p:pic>
        <p:nvPicPr>
          <p:cNvPr id="12" name="a1af_emo400" descr="preencoded.png">    </p:cNvPr>
          <p:cNvPicPr>
            <a:picLocks noChangeAspect="1"/>
          </p:cNvPicPr>
          <p:nvPr/>
        </p:nvPicPr>
        <p:blipFill>
          <a:blip r:embed="rId2"/>
          <a:stretch>
            <a:fillRect/>
          </a:stretch>
        </p:blipFill>
        <p:spPr>
          <a:xfrm>
            <a:off x="4427097" y="2514600"/>
            <a:ext cx="960120" cy="960120"/>
          </a:xfrm>
          <a:prstGeom prst="rect">
            <a:avLst/>
          </a:prstGeom>
        </p:spPr>
      </p:pic>
      <p:pic>
        <p:nvPicPr>
          <p:cNvPr id="13" name="a1af_icon401" descr="preencoded.png">    </p:cNvPr>
          <p:cNvPicPr>
            <a:picLocks noChangeAspect="1"/>
          </p:cNvPicPr>
          <p:nvPr/>
        </p:nvPicPr>
        <p:blipFill>
          <a:blip r:embed="rId3"/>
          <a:stretch>
            <a:fillRect/>
          </a:stretch>
        </p:blipFill>
        <p:spPr>
          <a:xfrm>
            <a:off x="1036290" y="4617720"/>
            <a:ext cx="365760" cy="365760"/>
          </a:xfrm>
          <a:prstGeom prst="rect">
            <a:avLst/>
          </a:prstGeom>
        </p:spPr>
      </p:pic>
      <p:sp>
        <p:nvSpPr>
          <p:cNvPr id="14" name="a1af_txt402"/>
          <p:cNvSpPr txBox="1"/>
          <p:nvPr/>
        </p:nvSpPr>
        <p:spPr>
          <a:xfrm>
            <a:off x="1767796" y="4498848"/>
            <a:ext cx="3901342" cy="603504"/>
          </a:xfrm>
          <a:prstGeom prst="rect">
            <a:avLst/>
          </a:prstGeom>
          <a:noFill/>
          <a:ln/>
        </p:spPr>
        <p:txBody>
          <a:bodyPr wrap="square" lIns="0" tIns="0" rIns="0" bIns="0" rtlCol="0" anchor="ctr"/>
          <a:lstStyle/>
          <a:p>
            <a:pPr indent="0" marL="0">
              <a:buNone/>
            </a:pPr>
            <a:r>
              <a:rPr lang="vi-VN" sz="1800" b="1" dirty="0">
                <a:solidFill>
                  <a:srgbClr val="DC2626"/>
                </a:solidFill>
              </a:rPr>
              <a:t>Phải đọc từng dòng</a:t>
            </a:r>
            <a:endParaRPr lang="vi-VN" sz="1800" dirty="0"/>
          </a:p>
        </p:txBody>
      </p:sp>
      <p:sp>
        <p:nvSpPr>
          <p:cNvPr id="15" name="a2cf_box403"/>
          <p:cNvSpPr/>
          <p:nvPr/>
        </p:nvSpPr>
        <p:spPr>
          <a:xfrm>
            <a:off x="6339682" y="1325880"/>
            <a:ext cx="5242429" cy="3977640"/>
          </a:xfrm>
          <a:prstGeom prst="roundRect">
            <a:avLst>
              <a:gd name="adj" fmla="val 3218"/>
            </a:avLst>
          </a:prstGeom>
          <a:solidFill>
            <a:srgbClr val="EAF1FE"/>
          </a:solidFill>
          <a:ln w="25400">
            <a:solidFill>
              <a:schemeClr val="accent6"/>
            </a:solidFill>
            <a:prstDash val="solid"/>
          </a:ln>
        </p:spPr>
      </p:sp>
      <p:pic>
        <p:nvPicPr>
          <p:cNvPr id="16" name="a2cf_emo404" descr="preencoded.png">    </p:cNvPr>
          <p:cNvPicPr>
            <a:picLocks noChangeAspect="1"/>
          </p:cNvPicPr>
          <p:nvPr/>
        </p:nvPicPr>
        <p:blipFill>
          <a:blip r:embed="rId4"/>
          <a:stretch>
            <a:fillRect/>
          </a:stretch>
        </p:blipFill>
        <p:spPr>
          <a:xfrm>
            <a:off x="6717616" y="1417320"/>
            <a:ext cx="658368" cy="658368"/>
          </a:xfrm>
          <a:prstGeom prst="rect">
            <a:avLst/>
          </a:prstGeom>
        </p:spPr>
      </p:pic>
      <p:sp>
        <p:nvSpPr>
          <p:cNvPr id="17" name="a2cf_txt405"/>
          <p:cNvSpPr txBox="1"/>
          <p:nvPr/>
        </p:nvSpPr>
        <p:spPr>
          <a:xfrm>
            <a:off x="7497893" y="1463040"/>
            <a:ext cx="3901342" cy="548640"/>
          </a:xfrm>
          <a:prstGeom prst="rect">
            <a:avLst/>
          </a:prstGeom>
          <a:noFill/>
          <a:ln/>
        </p:spPr>
        <p:txBody>
          <a:bodyPr wrap="square" lIns="0" tIns="0" rIns="0" bIns="0" rtlCol="0" anchor="ctr"/>
          <a:lstStyle/>
          <a:p>
            <a:pPr indent="0" marL="0">
              <a:buNone/>
            </a:pPr>
            <a:r>
              <a:rPr lang="vi-VN" sz="2200" b="1" dirty="0">
                <a:solidFill>
                  <a:schemeClr val="tx1"/>
                </a:solidFill>
              </a:rPr>
              <a:t>Đã sắp xếp (A → Z)</a:t>
            </a:r>
            <a:endParaRPr lang="vi-VN" sz="2200" dirty="0"/>
          </a:p>
        </p:txBody>
      </p:sp>
      <p:sp>
        <p:nvSpPr>
          <p:cNvPr id="18" name="a2cf_txt406"/>
          <p:cNvSpPr txBox="1"/>
          <p:nvPr/>
        </p:nvSpPr>
        <p:spPr>
          <a:xfrm>
            <a:off x="7497893" y="2194560"/>
            <a:ext cx="3657509" cy="365760"/>
          </a:xfrm>
          <a:prstGeom prst="rect">
            <a:avLst/>
          </a:prstGeom>
          <a:noFill/>
          <a:ln/>
        </p:spPr>
        <p:txBody>
          <a:bodyPr wrap="square" lIns="0" tIns="0" rIns="0" bIns="0" rtlCol="0" anchor="t"/>
          <a:lstStyle/>
          <a:p>
            <a:pPr indent="0" marL="0">
              <a:buNone/>
            </a:pPr>
            <a:r>
              <a:rPr lang="vi-VN" sz="2000" dirty="0">
                <a:solidFill>
                  <a:schemeClr val="tx1"/>
                </a:solidFill>
              </a:rPr>
              <a:t>An</a:t>
            </a:r>
            <a:endParaRPr lang="vi-VN" sz="2000" dirty="0"/>
          </a:p>
        </p:txBody>
      </p:sp>
      <p:sp>
        <p:nvSpPr>
          <p:cNvPr id="19" name="a2cf_txt407"/>
          <p:cNvSpPr txBox="1"/>
          <p:nvPr/>
        </p:nvSpPr>
        <p:spPr>
          <a:xfrm>
            <a:off x="7497893" y="2560320"/>
            <a:ext cx="3657509" cy="365760"/>
          </a:xfrm>
          <a:prstGeom prst="rect">
            <a:avLst/>
          </a:prstGeom>
          <a:noFill/>
          <a:ln/>
        </p:spPr>
        <p:txBody>
          <a:bodyPr wrap="square" lIns="0" tIns="0" rIns="0" bIns="0" rtlCol="0" anchor="t"/>
          <a:lstStyle/>
          <a:p>
            <a:pPr indent="0" marL="0">
              <a:buNone/>
            </a:pPr>
            <a:r>
              <a:rPr lang="vi-VN" sz="2000" dirty="0">
                <a:solidFill>
                  <a:schemeClr val="tx1"/>
                </a:solidFill>
              </a:rPr>
              <a:t>Bảo</a:t>
            </a:r>
            <a:endParaRPr lang="vi-VN" sz="2000" dirty="0"/>
          </a:p>
        </p:txBody>
      </p:sp>
      <p:sp>
        <p:nvSpPr>
          <p:cNvPr id="20" name="a2cf_txt408"/>
          <p:cNvSpPr txBox="1"/>
          <p:nvPr/>
        </p:nvSpPr>
        <p:spPr>
          <a:xfrm>
            <a:off x="7497893" y="2926080"/>
            <a:ext cx="3657509" cy="365760"/>
          </a:xfrm>
          <a:prstGeom prst="rect">
            <a:avLst/>
          </a:prstGeom>
          <a:noFill/>
          <a:ln/>
        </p:spPr>
        <p:txBody>
          <a:bodyPr wrap="square" lIns="0" tIns="0" rIns="0" bIns="0" rtlCol="0" anchor="t"/>
          <a:lstStyle/>
          <a:p>
            <a:pPr indent="0" marL="0">
              <a:buNone/>
            </a:pPr>
            <a:r>
              <a:rPr lang="vi-VN" sz="2000" dirty="0">
                <a:solidFill>
                  <a:schemeClr val="tx1"/>
                </a:solidFill>
              </a:rPr>
              <a:t>Hà</a:t>
            </a:r>
            <a:endParaRPr lang="vi-VN" sz="2000" dirty="0"/>
          </a:p>
        </p:txBody>
      </p:sp>
      <p:sp>
        <p:nvSpPr>
          <p:cNvPr id="21" name="a2cf_txt409"/>
          <p:cNvSpPr txBox="1"/>
          <p:nvPr/>
        </p:nvSpPr>
        <p:spPr>
          <a:xfrm>
            <a:off x="7497893" y="3291840"/>
            <a:ext cx="3657509" cy="365760"/>
          </a:xfrm>
          <a:prstGeom prst="rect">
            <a:avLst/>
          </a:prstGeom>
          <a:noFill/>
          <a:ln/>
        </p:spPr>
        <p:txBody>
          <a:bodyPr wrap="square" lIns="0" tIns="0" rIns="0" bIns="0" rtlCol="0" anchor="t"/>
          <a:lstStyle/>
          <a:p>
            <a:pPr indent="0" marL="0">
              <a:buNone/>
            </a:pPr>
            <a:r>
              <a:rPr lang="vi-VN" sz="2000" dirty="0">
                <a:solidFill>
                  <a:schemeClr val="tx1"/>
                </a:solidFill>
              </a:rPr>
              <a:t>Minh</a:t>
            </a:r>
            <a:endParaRPr lang="vi-VN" sz="2000" dirty="0"/>
          </a:p>
        </p:txBody>
      </p:sp>
      <p:sp>
        <p:nvSpPr>
          <p:cNvPr id="22" name="a2cf_txt410"/>
          <p:cNvSpPr txBox="1"/>
          <p:nvPr/>
        </p:nvSpPr>
        <p:spPr>
          <a:xfrm>
            <a:off x="7497893" y="3657600"/>
            <a:ext cx="3657509" cy="365760"/>
          </a:xfrm>
          <a:prstGeom prst="rect">
            <a:avLst/>
          </a:prstGeom>
          <a:noFill/>
          <a:ln/>
        </p:spPr>
        <p:txBody>
          <a:bodyPr wrap="square" lIns="0" tIns="0" rIns="0" bIns="0" rtlCol="0" anchor="t"/>
          <a:lstStyle/>
          <a:p>
            <a:pPr indent="0" marL="0">
              <a:buNone/>
            </a:pPr>
            <a:r>
              <a:rPr lang="vi-VN" sz="2000" dirty="0">
                <a:solidFill>
                  <a:schemeClr val="tx1"/>
                </a:solidFill>
              </a:rPr>
              <a:t>Sơn</a:t>
            </a:r>
            <a:endParaRPr lang="vi-VN" sz="2000" dirty="0"/>
          </a:p>
        </p:txBody>
      </p:sp>
      <p:sp>
        <p:nvSpPr>
          <p:cNvPr id="23" name="a2cf_txt411"/>
          <p:cNvSpPr txBox="1"/>
          <p:nvPr/>
        </p:nvSpPr>
        <p:spPr>
          <a:xfrm>
            <a:off x="7497893" y="4023360"/>
            <a:ext cx="3657509" cy="365760"/>
          </a:xfrm>
          <a:prstGeom prst="rect">
            <a:avLst/>
          </a:prstGeom>
          <a:noFill/>
          <a:ln/>
        </p:spPr>
        <p:txBody>
          <a:bodyPr wrap="square" lIns="0" tIns="0" rIns="0" bIns="0" rtlCol="0" anchor="t"/>
          <a:lstStyle/>
          <a:p>
            <a:pPr indent="0" marL="0">
              <a:buNone/>
            </a:pPr>
            <a:r>
              <a:rPr lang="vi-VN" sz="2000" dirty="0">
                <a:solidFill>
                  <a:schemeClr val="tx1"/>
                </a:solidFill>
              </a:rPr>
              <a:t>Tấn</a:t>
            </a:r>
            <a:endParaRPr lang="vi-VN" sz="2000" dirty="0"/>
          </a:p>
        </p:txBody>
      </p:sp>
      <p:pic>
        <p:nvPicPr>
          <p:cNvPr id="24" name="a2cf_emo412" descr="preencoded.png">    </p:cNvPr>
          <p:cNvPicPr>
            <a:picLocks noChangeAspect="1"/>
          </p:cNvPicPr>
          <p:nvPr/>
        </p:nvPicPr>
        <p:blipFill>
          <a:blip r:embed="rId5"/>
          <a:stretch>
            <a:fillRect/>
          </a:stretch>
        </p:blipFill>
        <p:spPr>
          <a:xfrm>
            <a:off x="10157194" y="2514600"/>
            <a:ext cx="960120" cy="960120"/>
          </a:xfrm>
          <a:prstGeom prst="rect">
            <a:avLst/>
          </a:prstGeom>
        </p:spPr>
      </p:pic>
      <p:pic>
        <p:nvPicPr>
          <p:cNvPr id="25" name="a2cf_icon413" descr="preencoded.png">    </p:cNvPr>
          <p:cNvPicPr>
            <a:picLocks noChangeAspect="1"/>
          </p:cNvPicPr>
          <p:nvPr/>
        </p:nvPicPr>
        <p:blipFill>
          <a:blip r:embed="rId6"/>
          <a:stretch>
            <a:fillRect/>
          </a:stretch>
        </p:blipFill>
        <p:spPr>
          <a:xfrm>
            <a:off x="6766386" y="4617720"/>
            <a:ext cx="365760" cy="365760"/>
          </a:xfrm>
          <a:prstGeom prst="rect">
            <a:avLst/>
          </a:prstGeom>
        </p:spPr>
      </p:pic>
      <p:sp>
        <p:nvSpPr>
          <p:cNvPr id="26" name="a2cf_txt414"/>
          <p:cNvSpPr txBox="1"/>
          <p:nvPr/>
        </p:nvSpPr>
        <p:spPr>
          <a:xfrm>
            <a:off x="7497893" y="4498848"/>
            <a:ext cx="3901342" cy="603504"/>
          </a:xfrm>
          <a:prstGeom prst="rect">
            <a:avLst/>
          </a:prstGeom>
          <a:noFill/>
          <a:ln/>
        </p:spPr>
        <p:txBody>
          <a:bodyPr wrap="square" lIns="0" tIns="0" rIns="0" bIns="0" rtlCol="0" anchor="ctr"/>
          <a:lstStyle/>
          <a:p>
            <a:pPr indent="0" marL="0">
              <a:buNone/>
            </a:pPr>
            <a:r>
              <a:rPr lang="vi-VN" sz="1800" b="1" dirty="0">
                <a:solidFill>
                  <a:schemeClr val="accent6"/>
                </a:solidFill>
              </a:rPr>
              <a:t>Dùng được tìm kiếm nhị phân</a:t>
            </a:r>
            <a:endParaRPr lang="vi-VN" sz="1800" dirty="0"/>
          </a:p>
        </p:txBody>
      </p:sp>
      <p:sp>
        <p:nvSpPr>
          <p:cNvPr id="27" name="a3cf_box415"/>
          <p:cNvSpPr/>
          <p:nvPr/>
        </p:nvSpPr>
        <p:spPr>
          <a:xfrm>
            <a:off x="609585" y="5486400"/>
            <a:ext cx="10972526" cy="777240"/>
          </a:xfrm>
          <a:prstGeom prst="roundRect">
            <a:avLst>
              <a:gd name="adj" fmla="val 16471"/>
            </a:avLst>
          </a:prstGeom>
          <a:solidFill>
            <a:srgbClr val="EAF1FE"/>
          </a:solidFill>
          <a:ln/>
        </p:spPr>
      </p:sp>
      <p:pic>
        <p:nvPicPr>
          <p:cNvPr id="28" name="a3cf_emo416" descr="preencoded.png">    </p:cNvPr>
          <p:cNvPicPr>
            <a:picLocks noChangeAspect="1"/>
          </p:cNvPicPr>
          <p:nvPr/>
        </p:nvPicPr>
        <p:blipFill>
          <a:blip r:embed="rId7"/>
          <a:stretch>
            <a:fillRect/>
          </a:stretch>
        </p:blipFill>
        <p:spPr>
          <a:xfrm>
            <a:off x="944850" y="5600700"/>
            <a:ext cx="548640" cy="548640"/>
          </a:xfrm>
          <a:prstGeom prst="rect">
            <a:avLst/>
          </a:prstGeom>
        </p:spPr>
      </p:pic>
      <p:sp>
        <p:nvSpPr>
          <p:cNvPr id="29" name="a3cf_txt417"/>
          <p:cNvSpPr txBox="1"/>
          <p:nvPr/>
        </p:nvSpPr>
        <p:spPr>
          <a:xfrm>
            <a:off x="1706837" y="5486400"/>
            <a:ext cx="9631439" cy="777240"/>
          </a:xfrm>
          <a:prstGeom prst="rect">
            <a:avLst/>
          </a:prstGeom>
          <a:noFill/>
          <a:ln/>
        </p:spPr>
        <p:txBody>
          <a:bodyPr wrap="square" lIns="0" tIns="0" rIns="0" bIns="0" rtlCol="0" anchor="ctr"/>
          <a:lstStyle/>
          <a:p>
            <a:pPr indent="0" marL="0">
              <a:buNone/>
            </a:pPr>
            <a:r>
              <a:rPr lang="vi-VN" sz="2000" dirty="0">
                <a:solidFill>
                  <a:schemeClr val="tx1"/>
                </a:solidFill>
              </a:rPr>
              <a:t>Sắp xếp (Sorting): sắp dữ liệu theo thứ tự giá trị</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15</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4" grpId="0" animBg="1"/>
      <p:bldP spid="15" grpId="0" animBg="1"/>
      <p:bldP spid="17" grpId="0" animBg="1"/>
      <p:bldP spid="18" grpId="0" animBg="1"/>
      <p:bldP spid="19" grpId="0" animBg="1"/>
      <p:bldP spid="20" grpId="0" animBg="1"/>
      <p:bldP spid="21" grpId="0" animBg="1"/>
      <p:bldP spid="22" grpId="0" animBg="1"/>
      <p:bldP spid="23" grpId="0" animBg="1"/>
      <p:bldP spid="26" grpId="0" animBg="1"/>
      <p:bldP spid="27"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Sắp xếp chọn </a:t>
            </a:r>
            <a:pPr algn="l" indent="0" marL="0">
              <a:buNone/>
            </a:pPr>
            <a:r>
              <a:rPr lang="vi-VN" sz="2400" b="1" dirty="0">
                <a:solidFill>
                  <a:schemeClr val="tx2"/>
                </a:solidFill>
              </a:rPr>
              <a:t>(Selection Sort)</a:t>
            </a:r>
            <a:endParaRPr lang="vi-VN" sz="3000" dirty="0"/>
          </a:p>
        </p:txBody>
      </p:sp>
      <p:pic>
        <p:nvPicPr>
          <p:cNvPr id="3" name="o_titleEmo418"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419"/>
          <p:cNvSpPr/>
          <p:nvPr/>
        </p:nvSpPr>
        <p:spPr>
          <a:xfrm>
            <a:off x="609585" y="1234440"/>
            <a:ext cx="3535592" cy="868680"/>
          </a:xfrm>
          <a:prstGeom prst="roundRect">
            <a:avLst>
              <a:gd name="adj" fmla="val 14737"/>
            </a:avLst>
          </a:prstGeom>
          <a:solidFill>
            <a:srgbClr val="EAF1FE"/>
          </a:solidFill>
          <a:ln/>
        </p:spPr>
      </p:sp>
      <p:sp>
        <p:nvSpPr>
          <p:cNvPr id="5" name="o_circ420"/>
          <p:cNvSpPr/>
          <p:nvPr/>
        </p:nvSpPr>
        <p:spPr>
          <a:xfrm>
            <a:off x="861033" y="1463040"/>
            <a:ext cx="411480" cy="411480"/>
          </a:xfrm>
          <a:prstGeom prst="ellipse">
            <a:avLst/>
          </a:prstGeom>
          <a:solidFill>
            <a:schemeClr val="accent3"/>
          </a:solidFill>
          <a:ln/>
        </p:spPr>
        <p:txBody>
          <a:bodyPr wrap="square" lIns="0" tIns="0" rIns="0" bIns="0" rtlCol="0" anchor="ctr"/>
          <a:lstStyle/>
          <a:p>
            <a:pPr algn="ctr" indent="0" marL="0">
              <a:buNone/>
            </a:pPr>
            <a:r>
              <a:rPr lang="vi-VN" sz="1800" b="1" dirty="0">
                <a:solidFill>
                  <a:schemeClr val="bg1"/>
                </a:solidFill>
              </a:rPr>
              <a:t>1</a:t>
            </a:r>
            <a:endParaRPr lang="vi-VN" sz="1800" dirty="0"/>
          </a:p>
        </p:txBody>
      </p:sp>
      <p:sp>
        <p:nvSpPr>
          <p:cNvPr id="6" name="o_txt421"/>
          <p:cNvSpPr txBox="1"/>
          <p:nvPr/>
        </p:nvSpPr>
        <p:spPr>
          <a:xfrm>
            <a:off x="1487387" y="1234440"/>
            <a:ext cx="2535873" cy="868680"/>
          </a:xfrm>
          <a:prstGeom prst="rect">
            <a:avLst/>
          </a:prstGeom>
          <a:noFill/>
          <a:ln/>
        </p:spPr>
        <p:txBody>
          <a:bodyPr wrap="square" lIns="0" tIns="0" rIns="0" bIns="0" rtlCol="0" anchor="ctr"/>
          <a:lstStyle/>
          <a:p>
            <a:pPr indent="0" marL="0">
              <a:buNone/>
            </a:pPr>
            <a:r>
              <a:rPr lang="vi-VN" sz="1500" dirty="0">
                <a:solidFill>
                  <a:schemeClr val="tx1"/>
                </a:solidFill>
              </a:rPr>
              <a:t>Tìm phần tử nhỏ nhất ở phần chưa xếp</a:t>
            </a:r>
            <a:endParaRPr lang="vi-VN" sz="2000" dirty="0"/>
          </a:p>
        </p:txBody>
      </p:sp>
      <p:sp>
        <p:nvSpPr>
          <p:cNvPr id="7" name="o_box422"/>
          <p:cNvSpPr/>
          <p:nvPr/>
        </p:nvSpPr>
        <p:spPr>
          <a:xfrm>
            <a:off x="4328052" y="1234440"/>
            <a:ext cx="3535592" cy="868680"/>
          </a:xfrm>
          <a:prstGeom prst="roundRect">
            <a:avLst>
              <a:gd name="adj" fmla="val 14737"/>
            </a:avLst>
          </a:prstGeom>
          <a:solidFill>
            <a:srgbClr val="EAF1FE"/>
          </a:solidFill>
          <a:ln/>
        </p:spPr>
      </p:sp>
      <p:sp>
        <p:nvSpPr>
          <p:cNvPr id="8" name="o_circ423"/>
          <p:cNvSpPr/>
          <p:nvPr/>
        </p:nvSpPr>
        <p:spPr>
          <a:xfrm>
            <a:off x="4579500" y="1463040"/>
            <a:ext cx="411480" cy="411480"/>
          </a:xfrm>
          <a:prstGeom prst="ellipse">
            <a:avLst/>
          </a:prstGeom>
          <a:solidFill>
            <a:schemeClr val="accent3"/>
          </a:solidFill>
          <a:ln/>
        </p:spPr>
        <p:txBody>
          <a:bodyPr wrap="square" lIns="0" tIns="0" rIns="0" bIns="0" rtlCol="0" anchor="ctr"/>
          <a:lstStyle/>
          <a:p>
            <a:pPr algn="ctr" indent="0" marL="0">
              <a:buNone/>
            </a:pPr>
            <a:r>
              <a:rPr lang="vi-VN" sz="1800" b="1" dirty="0">
                <a:solidFill>
                  <a:schemeClr val="bg1"/>
                </a:solidFill>
              </a:rPr>
              <a:t>2</a:t>
            </a:r>
            <a:endParaRPr lang="vi-VN" sz="1800" dirty="0"/>
          </a:p>
        </p:txBody>
      </p:sp>
      <p:sp>
        <p:nvSpPr>
          <p:cNvPr id="9" name="o_txt424"/>
          <p:cNvSpPr txBox="1"/>
          <p:nvPr/>
        </p:nvSpPr>
        <p:spPr>
          <a:xfrm>
            <a:off x="5205854" y="1234440"/>
            <a:ext cx="2535873" cy="868680"/>
          </a:xfrm>
          <a:prstGeom prst="rect">
            <a:avLst/>
          </a:prstGeom>
          <a:noFill/>
          <a:ln/>
        </p:spPr>
        <p:txBody>
          <a:bodyPr wrap="square" lIns="0" tIns="0" rIns="0" bIns="0" rtlCol="0" anchor="ctr"/>
          <a:lstStyle/>
          <a:p>
            <a:pPr indent="0" marL="0">
              <a:buNone/>
            </a:pPr>
            <a:r>
              <a:rPr lang="vi-VN" sz="1500" dirty="0">
                <a:solidFill>
                  <a:schemeClr val="tx1"/>
                </a:solidFill>
              </a:rPr>
              <a:t>Đổi chỗ với phần tử đầu phần chưa xếp</a:t>
            </a:r>
            <a:endParaRPr lang="vi-VN" sz="2000" dirty="0"/>
          </a:p>
        </p:txBody>
      </p:sp>
      <p:sp>
        <p:nvSpPr>
          <p:cNvPr id="10" name="o_box425"/>
          <p:cNvSpPr/>
          <p:nvPr/>
        </p:nvSpPr>
        <p:spPr>
          <a:xfrm>
            <a:off x="8046519" y="1234440"/>
            <a:ext cx="3535592" cy="868680"/>
          </a:xfrm>
          <a:prstGeom prst="roundRect">
            <a:avLst>
              <a:gd name="adj" fmla="val 14737"/>
            </a:avLst>
          </a:prstGeom>
          <a:solidFill>
            <a:srgbClr val="EAF1FE"/>
          </a:solidFill>
          <a:ln/>
        </p:spPr>
      </p:sp>
      <p:sp>
        <p:nvSpPr>
          <p:cNvPr id="11" name="o_circ426"/>
          <p:cNvSpPr/>
          <p:nvPr/>
        </p:nvSpPr>
        <p:spPr>
          <a:xfrm>
            <a:off x="8297967" y="1463040"/>
            <a:ext cx="411480" cy="411480"/>
          </a:xfrm>
          <a:prstGeom prst="ellipse">
            <a:avLst/>
          </a:prstGeom>
          <a:solidFill>
            <a:schemeClr val="accent3"/>
          </a:solidFill>
          <a:ln/>
        </p:spPr>
        <p:txBody>
          <a:bodyPr wrap="square" lIns="0" tIns="0" rIns="0" bIns="0" rtlCol="0" anchor="ctr"/>
          <a:lstStyle/>
          <a:p>
            <a:pPr algn="ctr" indent="0" marL="0">
              <a:buNone/>
            </a:pPr>
            <a:r>
              <a:rPr lang="vi-VN" sz="1800" b="1" dirty="0">
                <a:solidFill>
                  <a:schemeClr val="bg1"/>
                </a:solidFill>
              </a:rPr>
              <a:t>3</a:t>
            </a:r>
            <a:endParaRPr lang="vi-VN" sz="1800" dirty="0"/>
          </a:p>
        </p:txBody>
      </p:sp>
      <p:sp>
        <p:nvSpPr>
          <p:cNvPr id="12" name="o_txt427"/>
          <p:cNvSpPr txBox="1"/>
          <p:nvPr/>
        </p:nvSpPr>
        <p:spPr>
          <a:xfrm>
            <a:off x="8924321" y="1234440"/>
            <a:ext cx="2535873" cy="868680"/>
          </a:xfrm>
          <a:prstGeom prst="rect">
            <a:avLst/>
          </a:prstGeom>
          <a:noFill/>
          <a:ln/>
        </p:spPr>
        <p:txBody>
          <a:bodyPr wrap="square" lIns="0" tIns="0" rIns="0" bIns="0" rtlCol="0" anchor="ctr"/>
          <a:lstStyle/>
          <a:p>
            <a:pPr indent="0" marL="0">
              <a:buNone/>
            </a:pPr>
            <a:r>
              <a:rPr lang="vi-VN" sz="1500" dirty="0">
                <a:solidFill>
                  <a:schemeClr val="tx1"/>
                </a:solidFill>
              </a:rPr>
              <a:t>Dời bức tường </a:t>
            </a:r>
            <a:pPr indent="0" marL="0">
              <a:buNone/>
            </a:pPr>
            <a:r>
              <a:rPr lang="vi-VN" sz="1400" dirty="0">
                <a:solidFill>
                  <a:schemeClr val="tx2"/>
                </a:solidFill>
              </a:rPr>
              <a:t>(wall)</a:t>
            </a:r>
            <a:pPr indent="0" marL="0">
              <a:buNone/>
            </a:pPr>
            <a:r>
              <a:rPr lang="vi-VN" sz="1500" dirty="0">
                <a:solidFill>
                  <a:schemeClr val="tx1"/>
                </a:solidFill>
              </a:rPr>
              <a:t> sang phải 1 ô</a:t>
            </a:r>
            <a:endParaRPr lang="vi-VN" sz="2000" dirty="0"/>
          </a:p>
        </p:txBody>
      </p:sp>
      <p:sp>
        <p:nvSpPr>
          <p:cNvPr id="13" name="o_txt428"/>
          <p:cNvSpPr txBox="1"/>
          <p:nvPr/>
        </p:nvSpPr>
        <p:spPr>
          <a:xfrm>
            <a:off x="609585" y="2377440"/>
            <a:ext cx="2011630" cy="502920"/>
          </a:xfrm>
          <a:prstGeom prst="rect">
            <a:avLst/>
          </a:prstGeom>
          <a:noFill/>
          <a:ln/>
        </p:spPr>
        <p:txBody>
          <a:bodyPr wrap="square" lIns="0" tIns="0" rIns="0" bIns="0" rtlCol="0" anchor="ctr"/>
          <a:lstStyle/>
          <a:p>
            <a:pPr indent="0" marL="0">
              <a:buNone/>
            </a:pPr>
            <a:r>
              <a:rPr lang="vi-VN" sz="1600" dirty="0">
                <a:solidFill>
                  <a:schemeClr val="tx2"/>
                </a:solidFill>
              </a:rPr>
              <a:t>Ban đầu</a:t>
            </a:r>
            <a:endParaRPr lang="vi-VN" sz="1600" dirty="0"/>
          </a:p>
        </p:txBody>
      </p:sp>
      <p:sp>
        <p:nvSpPr>
          <p:cNvPr id="14" name="o_box429"/>
          <p:cNvSpPr/>
          <p:nvPr/>
        </p:nvSpPr>
        <p:spPr>
          <a:xfrm>
            <a:off x="2743131"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23</a:t>
            </a:r>
            <a:endParaRPr lang="vi-VN" sz="2000" dirty="0"/>
          </a:p>
        </p:txBody>
      </p:sp>
      <p:sp>
        <p:nvSpPr>
          <p:cNvPr id="15" name="o_box430"/>
          <p:cNvSpPr/>
          <p:nvPr/>
        </p:nvSpPr>
        <p:spPr>
          <a:xfrm>
            <a:off x="4047643"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16" name="o_box431"/>
          <p:cNvSpPr/>
          <p:nvPr/>
        </p:nvSpPr>
        <p:spPr>
          <a:xfrm>
            <a:off x="5352154"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17" name="o_box432"/>
          <p:cNvSpPr/>
          <p:nvPr/>
        </p:nvSpPr>
        <p:spPr>
          <a:xfrm>
            <a:off x="6656666"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8" name="o_box433"/>
          <p:cNvSpPr/>
          <p:nvPr/>
        </p:nvSpPr>
        <p:spPr>
          <a:xfrm>
            <a:off x="7961177"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19" name="o_box434"/>
          <p:cNvSpPr/>
          <p:nvPr/>
        </p:nvSpPr>
        <p:spPr>
          <a:xfrm>
            <a:off x="9265688" y="237744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20" name="o_box435"/>
          <p:cNvSpPr/>
          <p:nvPr/>
        </p:nvSpPr>
        <p:spPr>
          <a:xfrm>
            <a:off x="2621214" y="2313432"/>
            <a:ext cx="97534" cy="630936"/>
          </a:xfrm>
          <a:prstGeom prst="rect">
            <a:avLst/>
          </a:prstGeom>
          <a:solidFill>
            <a:schemeClr val="accent1"/>
          </a:solidFill>
          <a:ln/>
        </p:spPr>
      </p:sp>
      <p:sp>
        <p:nvSpPr>
          <p:cNvPr id="21" name="a1cf_txt436"/>
          <p:cNvSpPr txBox="1"/>
          <p:nvPr/>
        </p:nvSpPr>
        <p:spPr>
          <a:xfrm>
            <a:off x="609585" y="3035808"/>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1</a:t>
            </a:r>
            <a:endParaRPr lang="vi-VN" sz="1600" dirty="0"/>
          </a:p>
        </p:txBody>
      </p:sp>
      <p:sp>
        <p:nvSpPr>
          <p:cNvPr id="22" name="a1cf_box437"/>
          <p:cNvSpPr/>
          <p:nvPr/>
        </p:nvSpPr>
        <p:spPr>
          <a:xfrm>
            <a:off x="2743131" y="303580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23" name="a1cf_box438"/>
          <p:cNvSpPr/>
          <p:nvPr/>
        </p:nvSpPr>
        <p:spPr>
          <a:xfrm>
            <a:off x="4047643" y="3035808"/>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24" name="a1cf_box439"/>
          <p:cNvSpPr/>
          <p:nvPr/>
        </p:nvSpPr>
        <p:spPr>
          <a:xfrm>
            <a:off x="5352154" y="3035808"/>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25" name="a1cf_box440"/>
          <p:cNvSpPr/>
          <p:nvPr/>
        </p:nvSpPr>
        <p:spPr>
          <a:xfrm>
            <a:off x="6656666" y="3035808"/>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23</a:t>
            </a:r>
            <a:endParaRPr lang="vi-VN" sz="2000" dirty="0"/>
          </a:p>
        </p:txBody>
      </p:sp>
      <p:sp>
        <p:nvSpPr>
          <p:cNvPr id="26" name="a1cf_box441"/>
          <p:cNvSpPr/>
          <p:nvPr/>
        </p:nvSpPr>
        <p:spPr>
          <a:xfrm>
            <a:off x="7961177" y="3035808"/>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27" name="a1cf_box442"/>
          <p:cNvSpPr/>
          <p:nvPr/>
        </p:nvSpPr>
        <p:spPr>
          <a:xfrm>
            <a:off x="9265688" y="3035808"/>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28" name="a1cf_box443"/>
          <p:cNvSpPr/>
          <p:nvPr/>
        </p:nvSpPr>
        <p:spPr>
          <a:xfrm>
            <a:off x="3925726" y="2971800"/>
            <a:ext cx="97534" cy="630936"/>
          </a:xfrm>
          <a:prstGeom prst="rect">
            <a:avLst/>
          </a:prstGeom>
          <a:solidFill>
            <a:schemeClr val="accent1"/>
          </a:solidFill>
          <a:ln/>
        </p:spPr>
      </p:sp>
      <p:sp>
        <p:nvSpPr>
          <p:cNvPr id="29" name="a2cf_txt444"/>
          <p:cNvSpPr txBox="1"/>
          <p:nvPr/>
        </p:nvSpPr>
        <p:spPr>
          <a:xfrm>
            <a:off x="609585" y="3694176"/>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2</a:t>
            </a:r>
            <a:endParaRPr lang="vi-VN" sz="1600" dirty="0"/>
          </a:p>
        </p:txBody>
      </p:sp>
      <p:sp>
        <p:nvSpPr>
          <p:cNvPr id="30" name="a2cf_box445"/>
          <p:cNvSpPr/>
          <p:nvPr/>
        </p:nvSpPr>
        <p:spPr>
          <a:xfrm>
            <a:off x="2743131" y="3694176"/>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31" name="a2cf_box446"/>
          <p:cNvSpPr/>
          <p:nvPr/>
        </p:nvSpPr>
        <p:spPr>
          <a:xfrm>
            <a:off x="4047643" y="3694176"/>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32" name="a2cf_box447"/>
          <p:cNvSpPr/>
          <p:nvPr/>
        </p:nvSpPr>
        <p:spPr>
          <a:xfrm>
            <a:off x="5352154" y="369417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33" name="a2cf_box448"/>
          <p:cNvSpPr/>
          <p:nvPr/>
        </p:nvSpPr>
        <p:spPr>
          <a:xfrm>
            <a:off x="6656666" y="369417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34" name="a2cf_box449"/>
          <p:cNvSpPr/>
          <p:nvPr/>
        </p:nvSpPr>
        <p:spPr>
          <a:xfrm>
            <a:off x="7961177" y="369417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35" name="a2cf_box450"/>
          <p:cNvSpPr/>
          <p:nvPr/>
        </p:nvSpPr>
        <p:spPr>
          <a:xfrm>
            <a:off x="9265688" y="369417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36" name="a2cf_box451"/>
          <p:cNvSpPr/>
          <p:nvPr/>
        </p:nvSpPr>
        <p:spPr>
          <a:xfrm>
            <a:off x="5230237" y="3630168"/>
            <a:ext cx="97534" cy="630936"/>
          </a:xfrm>
          <a:prstGeom prst="rect">
            <a:avLst/>
          </a:prstGeom>
          <a:solidFill>
            <a:schemeClr val="accent1"/>
          </a:solidFill>
          <a:ln/>
        </p:spPr>
      </p:sp>
      <p:sp>
        <p:nvSpPr>
          <p:cNvPr id="37" name="a3cf_txt452"/>
          <p:cNvSpPr txBox="1"/>
          <p:nvPr/>
        </p:nvSpPr>
        <p:spPr>
          <a:xfrm>
            <a:off x="609585" y="4352544"/>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3</a:t>
            </a:r>
            <a:endParaRPr lang="vi-VN" sz="1600" dirty="0"/>
          </a:p>
        </p:txBody>
      </p:sp>
      <p:sp>
        <p:nvSpPr>
          <p:cNvPr id="38" name="a3cf_box453"/>
          <p:cNvSpPr/>
          <p:nvPr/>
        </p:nvSpPr>
        <p:spPr>
          <a:xfrm>
            <a:off x="2743131" y="4352544"/>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39" name="a3cf_box454"/>
          <p:cNvSpPr/>
          <p:nvPr/>
        </p:nvSpPr>
        <p:spPr>
          <a:xfrm>
            <a:off x="4047643" y="4352544"/>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40" name="a3cf_box455"/>
          <p:cNvSpPr/>
          <p:nvPr/>
        </p:nvSpPr>
        <p:spPr>
          <a:xfrm>
            <a:off x="5352154" y="4352544"/>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32</a:t>
            </a:r>
            <a:endParaRPr lang="vi-VN" sz="2000" dirty="0"/>
          </a:p>
        </p:txBody>
      </p:sp>
      <p:sp>
        <p:nvSpPr>
          <p:cNvPr id="41" name="a3cf_box456"/>
          <p:cNvSpPr/>
          <p:nvPr/>
        </p:nvSpPr>
        <p:spPr>
          <a:xfrm>
            <a:off x="6656666" y="435254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42" name="a3cf_box457"/>
          <p:cNvSpPr/>
          <p:nvPr/>
        </p:nvSpPr>
        <p:spPr>
          <a:xfrm>
            <a:off x="7961177" y="435254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43" name="a3cf_box458"/>
          <p:cNvSpPr/>
          <p:nvPr/>
        </p:nvSpPr>
        <p:spPr>
          <a:xfrm>
            <a:off x="9265688" y="435254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44" name="a3cf_box459"/>
          <p:cNvSpPr/>
          <p:nvPr/>
        </p:nvSpPr>
        <p:spPr>
          <a:xfrm>
            <a:off x="6534749" y="4288536"/>
            <a:ext cx="97534" cy="630936"/>
          </a:xfrm>
          <a:prstGeom prst="rect">
            <a:avLst/>
          </a:prstGeom>
          <a:solidFill>
            <a:schemeClr val="accent1"/>
          </a:solidFill>
          <a:ln/>
        </p:spPr>
      </p:sp>
      <p:sp>
        <p:nvSpPr>
          <p:cNvPr id="45" name="a4cf_txt460"/>
          <p:cNvSpPr txBox="1"/>
          <p:nvPr/>
        </p:nvSpPr>
        <p:spPr>
          <a:xfrm>
            <a:off x="609585" y="5010912"/>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4</a:t>
            </a:r>
            <a:endParaRPr lang="vi-VN" sz="1600" dirty="0"/>
          </a:p>
        </p:txBody>
      </p:sp>
      <p:sp>
        <p:nvSpPr>
          <p:cNvPr id="46" name="a4cf_box461"/>
          <p:cNvSpPr/>
          <p:nvPr/>
        </p:nvSpPr>
        <p:spPr>
          <a:xfrm>
            <a:off x="2743131" y="5010912"/>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47" name="a4cf_box462"/>
          <p:cNvSpPr/>
          <p:nvPr/>
        </p:nvSpPr>
        <p:spPr>
          <a:xfrm>
            <a:off x="4047643" y="5010912"/>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48" name="a4cf_box463"/>
          <p:cNvSpPr/>
          <p:nvPr/>
        </p:nvSpPr>
        <p:spPr>
          <a:xfrm>
            <a:off x="5352154" y="5010912"/>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32</a:t>
            </a:r>
            <a:endParaRPr lang="vi-VN" sz="2000" dirty="0"/>
          </a:p>
        </p:txBody>
      </p:sp>
      <p:sp>
        <p:nvSpPr>
          <p:cNvPr id="49" name="a4cf_box464"/>
          <p:cNvSpPr/>
          <p:nvPr/>
        </p:nvSpPr>
        <p:spPr>
          <a:xfrm>
            <a:off x="6656666" y="5010912"/>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45</a:t>
            </a:r>
            <a:endParaRPr lang="vi-VN" sz="2000" dirty="0"/>
          </a:p>
        </p:txBody>
      </p:sp>
      <p:sp>
        <p:nvSpPr>
          <p:cNvPr id="50" name="a4cf_box465"/>
          <p:cNvSpPr/>
          <p:nvPr/>
        </p:nvSpPr>
        <p:spPr>
          <a:xfrm>
            <a:off x="7961177" y="501091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51" name="a4cf_box466"/>
          <p:cNvSpPr/>
          <p:nvPr/>
        </p:nvSpPr>
        <p:spPr>
          <a:xfrm>
            <a:off x="9265688" y="501091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52" name="a4cf_box467"/>
          <p:cNvSpPr/>
          <p:nvPr/>
        </p:nvSpPr>
        <p:spPr>
          <a:xfrm>
            <a:off x="7839260" y="4946904"/>
            <a:ext cx="97534" cy="630936"/>
          </a:xfrm>
          <a:prstGeom prst="rect">
            <a:avLst/>
          </a:prstGeom>
          <a:solidFill>
            <a:schemeClr val="accent1"/>
          </a:solidFill>
          <a:ln/>
        </p:spPr>
      </p:sp>
      <p:sp>
        <p:nvSpPr>
          <p:cNvPr id="53" name="a5cf_txt468"/>
          <p:cNvSpPr txBox="1"/>
          <p:nvPr/>
        </p:nvSpPr>
        <p:spPr>
          <a:xfrm>
            <a:off x="609585" y="5669280"/>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5</a:t>
            </a:r>
            <a:endParaRPr lang="vi-VN" sz="1600" dirty="0"/>
          </a:p>
        </p:txBody>
      </p:sp>
      <p:sp>
        <p:nvSpPr>
          <p:cNvPr id="54" name="a5cf_box469"/>
          <p:cNvSpPr/>
          <p:nvPr/>
        </p:nvSpPr>
        <p:spPr>
          <a:xfrm>
            <a:off x="2743131"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55" name="a5cf_box470"/>
          <p:cNvSpPr/>
          <p:nvPr/>
        </p:nvSpPr>
        <p:spPr>
          <a:xfrm>
            <a:off x="4047643"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56" name="a5cf_box471"/>
          <p:cNvSpPr/>
          <p:nvPr/>
        </p:nvSpPr>
        <p:spPr>
          <a:xfrm>
            <a:off x="5352154"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32</a:t>
            </a:r>
            <a:endParaRPr lang="vi-VN" sz="2000" dirty="0"/>
          </a:p>
        </p:txBody>
      </p:sp>
      <p:sp>
        <p:nvSpPr>
          <p:cNvPr id="57" name="a5cf_box472"/>
          <p:cNvSpPr/>
          <p:nvPr/>
        </p:nvSpPr>
        <p:spPr>
          <a:xfrm>
            <a:off x="6656666"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45</a:t>
            </a:r>
            <a:endParaRPr lang="vi-VN" sz="2000" dirty="0"/>
          </a:p>
        </p:txBody>
      </p:sp>
      <p:sp>
        <p:nvSpPr>
          <p:cNvPr id="58" name="a5cf_box473"/>
          <p:cNvSpPr/>
          <p:nvPr/>
        </p:nvSpPr>
        <p:spPr>
          <a:xfrm>
            <a:off x="7961177"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56</a:t>
            </a:r>
            <a:endParaRPr lang="vi-VN" sz="2000" dirty="0"/>
          </a:p>
        </p:txBody>
      </p:sp>
      <p:sp>
        <p:nvSpPr>
          <p:cNvPr id="59" name="a5cf_box474"/>
          <p:cNvSpPr/>
          <p:nvPr/>
        </p:nvSpPr>
        <p:spPr>
          <a:xfrm>
            <a:off x="9265688" y="5669280"/>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78</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16</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
                                        <p:tgtEl>
                                          <p:spTgt spid="3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fade">
                                      <p:cBhvr>
                                        <p:cTn id="94" dur="500"/>
                                        <p:tgtEl>
                                          <p:spTgt spid="4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500"/>
                                        <p:tgtEl>
                                          <p:spTgt spid="5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500"/>
                                        <p:tgtEl>
                                          <p:spTgt spid="5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53"/>
                                        </p:tgtEl>
                                        <p:attrNameLst>
                                          <p:attrName>style.visibility</p:attrName>
                                        </p:attrNameLst>
                                      </p:cBhvr>
                                      <p:to>
                                        <p:strVal val="visible"/>
                                      </p:to>
                                    </p:set>
                                    <p:animEffect transition="in" filter="fade">
                                      <p:cBhvr>
                                        <p:cTn id="111" dur="500"/>
                                        <p:tgtEl>
                                          <p:spTgt spid="53"/>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500"/>
                                        <p:tgtEl>
                                          <p:spTgt spid="5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fade">
                                      <p:cBhvr>
                                        <p:cTn id="117" dur="500"/>
                                        <p:tgtEl>
                                          <p:spTgt spid="5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fade">
                                      <p:cBhvr>
                                        <p:cTn id="120" dur="500"/>
                                        <p:tgtEl>
                                          <p:spTgt spid="56"/>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7"/>
                                        </p:tgtEl>
                                        <p:attrNameLst>
                                          <p:attrName>style.visibility</p:attrName>
                                        </p:attrNameLst>
                                      </p:cBhvr>
                                      <p:to>
                                        <p:strVal val="visible"/>
                                      </p:to>
                                    </p:set>
                                    <p:animEffect transition="in" filter="fade">
                                      <p:cBhvr>
                                        <p:cTn id="123" dur="500"/>
                                        <p:tgtEl>
                                          <p:spTgt spid="5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8"/>
                                        </p:tgtEl>
                                        <p:attrNameLst>
                                          <p:attrName>style.visibility</p:attrName>
                                        </p:attrNameLst>
                                      </p:cBhvr>
                                      <p:to>
                                        <p:strVal val="visible"/>
                                      </p:to>
                                    </p:set>
                                    <p:animEffect transition="in" filter="fade">
                                      <p:cBhvr>
                                        <p:cTn id="126" dur="500"/>
                                        <p:tgtEl>
                                          <p:spTgt spid="5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Sắp xếp nổi bọt </a:t>
            </a:r>
            <a:pPr algn="l" indent="0" marL="0">
              <a:buNone/>
            </a:pPr>
            <a:r>
              <a:rPr lang="vi-VN" sz="2400" b="1" dirty="0">
                <a:solidFill>
                  <a:schemeClr val="tx2"/>
                </a:solidFill>
              </a:rPr>
              <a:t>(Bubble Sort)</a:t>
            </a:r>
            <a:endParaRPr lang="vi-VN" sz="3000" dirty="0"/>
          </a:p>
        </p:txBody>
      </p:sp>
      <p:pic>
        <p:nvPicPr>
          <p:cNvPr id="3" name="o_titleEmo475"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476"/>
          <p:cNvSpPr/>
          <p:nvPr/>
        </p:nvSpPr>
        <p:spPr>
          <a:xfrm>
            <a:off x="609585" y="1234440"/>
            <a:ext cx="10972526" cy="914400"/>
          </a:xfrm>
          <a:prstGeom prst="roundRect">
            <a:avLst>
              <a:gd name="adj" fmla="val 14000"/>
            </a:avLst>
          </a:prstGeom>
          <a:solidFill>
            <a:srgbClr val="EAF1FE"/>
          </a:solidFill>
          <a:ln/>
        </p:spPr>
      </p:sp>
      <p:pic>
        <p:nvPicPr>
          <p:cNvPr id="5" name="o_icon477" descr="preencoded.png">    </p:cNvPr>
          <p:cNvPicPr>
            <a:picLocks noChangeAspect="1"/>
          </p:cNvPicPr>
          <p:nvPr/>
        </p:nvPicPr>
        <p:blipFill>
          <a:blip r:embed="rId2"/>
          <a:stretch>
            <a:fillRect/>
          </a:stretch>
        </p:blipFill>
        <p:spPr>
          <a:xfrm>
            <a:off x="982950" y="1485900"/>
            <a:ext cx="411480" cy="411480"/>
          </a:xfrm>
          <a:prstGeom prst="rect">
            <a:avLst/>
          </a:prstGeom>
        </p:spPr>
      </p:pic>
      <p:sp>
        <p:nvSpPr>
          <p:cNvPr id="6" name="o_txt478"/>
          <p:cNvSpPr txBox="1"/>
          <p:nvPr/>
        </p:nvSpPr>
        <p:spPr>
          <a:xfrm>
            <a:off x="1706837" y="1234440"/>
            <a:ext cx="9631439" cy="914400"/>
          </a:xfrm>
          <a:prstGeom prst="rect">
            <a:avLst/>
          </a:prstGeom>
          <a:noFill/>
          <a:ln/>
        </p:spPr>
        <p:txBody>
          <a:bodyPr wrap="square" lIns="0" tIns="0" rIns="0" bIns="0" rtlCol="0" anchor="ctr"/>
          <a:lstStyle/>
          <a:p>
            <a:pPr indent="0" marL="0">
              <a:buNone/>
            </a:pPr>
            <a:r>
              <a:rPr lang="vi-VN" sz="1700" dirty="0">
                <a:solidFill>
                  <a:schemeClr val="tx1"/>
                </a:solidFill>
              </a:rPr>
              <a:t>So sánh 2 phần tử kề nhau từ cuối lên, đổi chỗ nếu sai thứ tự → số nhỏ nhất nổi lên đầu</a:t>
            </a:r>
            <a:endParaRPr lang="vi-VN" sz="1700" dirty="0"/>
          </a:p>
        </p:txBody>
      </p:sp>
      <p:sp>
        <p:nvSpPr>
          <p:cNvPr id="7" name="a1cf_line479"/>
          <p:cNvSpPr/>
          <p:nvPr/>
        </p:nvSpPr>
        <p:spPr>
          <a:xfrm flipH="1">
            <a:off x="3322237" y="2487168"/>
            <a:ext cx="3913534" cy="0"/>
          </a:xfrm>
          <a:prstGeom prst="line">
            <a:avLst/>
          </a:prstGeom>
          <a:noFill/>
          <a:ln w="31750">
            <a:solidFill>
              <a:schemeClr val="accent1"/>
            </a:solidFill>
            <a:prstDash val="solid"/>
            <a:tailEnd type="triangle"/>
          </a:ln>
        </p:spPr>
      </p:sp>
      <p:sp>
        <p:nvSpPr>
          <p:cNvPr id="8" name="a1cf_txt480"/>
          <p:cNvSpPr txBox="1"/>
          <p:nvPr/>
        </p:nvSpPr>
        <p:spPr>
          <a:xfrm>
            <a:off x="7418647" y="2304288"/>
            <a:ext cx="3535592" cy="365760"/>
          </a:xfrm>
          <a:prstGeom prst="rect">
            <a:avLst/>
          </a:prstGeom>
          <a:noFill/>
          <a:ln/>
        </p:spPr>
        <p:txBody>
          <a:bodyPr wrap="square" lIns="0" tIns="0" rIns="0" bIns="0" rtlCol="0" anchor="t"/>
          <a:lstStyle/>
          <a:p>
            <a:pPr indent="0" marL="0">
              <a:buNone/>
            </a:pPr>
            <a:r>
              <a:rPr lang="vi-VN" sz="1500" b="1" dirty="0">
                <a:solidFill>
                  <a:schemeClr val="accent1"/>
                </a:solidFill>
              </a:rPr>
              <a:t>8 nổi lên (bubble up)</a:t>
            </a:r>
            <a:endParaRPr lang="vi-VN" sz="1500" dirty="0"/>
          </a:p>
        </p:txBody>
      </p:sp>
      <p:sp>
        <p:nvSpPr>
          <p:cNvPr id="9" name="o_txt481"/>
          <p:cNvSpPr txBox="1"/>
          <p:nvPr/>
        </p:nvSpPr>
        <p:spPr>
          <a:xfrm>
            <a:off x="609585" y="2743200"/>
            <a:ext cx="2011630" cy="502920"/>
          </a:xfrm>
          <a:prstGeom prst="rect">
            <a:avLst/>
          </a:prstGeom>
          <a:noFill/>
          <a:ln/>
        </p:spPr>
        <p:txBody>
          <a:bodyPr wrap="square" lIns="0" tIns="0" rIns="0" bIns="0" rtlCol="0" anchor="ctr"/>
          <a:lstStyle/>
          <a:p>
            <a:pPr indent="0" marL="0">
              <a:buNone/>
            </a:pPr>
            <a:r>
              <a:rPr lang="vi-VN" sz="1600" dirty="0">
                <a:solidFill>
                  <a:schemeClr val="tx2"/>
                </a:solidFill>
              </a:rPr>
              <a:t>Ban đầu</a:t>
            </a:r>
            <a:endParaRPr lang="vi-VN" sz="1600" dirty="0"/>
          </a:p>
        </p:txBody>
      </p:sp>
      <p:sp>
        <p:nvSpPr>
          <p:cNvPr id="10" name="o_box482"/>
          <p:cNvSpPr/>
          <p:nvPr/>
        </p:nvSpPr>
        <p:spPr>
          <a:xfrm>
            <a:off x="2743131"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23</a:t>
            </a:r>
            <a:endParaRPr lang="vi-VN" sz="2000" dirty="0"/>
          </a:p>
        </p:txBody>
      </p:sp>
      <p:sp>
        <p:nvSpPr>
          <p:cNvPr id="11" name="o_box483"/>
          <p:cNvSpPr/>
          <p:nvPr/>
        </p:nvSpPr>
        <p:spPr>
          <a:xfrm>
            <a:off x="4047643"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12" name="o_box484"/>
          <p:cNvSpPr/>
          <p:nvPr/>
        </p:nvSpPr>
        <p:spPr>
          <a:xfrm>
            <a:off x="5352154"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13" name="o_box485"/>
          <p:cNvSpPr/>
          <p:nvPr/>
        </p:nvSpPr>
        <p:spPr>
          <a:xfrm>
            <a:off x="6656666"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a:t>
            </a:r>
            <a:endParaRPr lang="vi-VN" sz="2000" dirty="0"/>
          </a:p>
        </p:txBody>
      </p:sp>
      <p:sp>
        <p:nvSpPr>
          <p:cNvPr id="14" name="o_box486"/>
          <p:cNvSpPr/>
          <p:nvPr/>
        </p:nvSpPr>
        <p:spPr>
          <a:xfrm>
            <a:off x="7961177"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15" name="o_box487"/>
          <p:cNvSpPr/>
          <p:nvPr/>
        </p:nvSpPr>
        <p:spPr>
          <a:xfrm>
            <a:off x="9265688" y="2743200"/>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16" name="o_box488"/>
          <p:cNvSpPr/>
          <p:nvPr/>
        </p:nvSpPr>
        <p:spPr>
          <a:xfrm>
            <a:off x="2621214" y="2679192"/>
            <a:ext cx="97534" cy="630936"/>
          </a:xfrm>
          <a:prstGeom prst="rect">
            <a:avLst/>
          </a:prstGeom>
          <a:solidFill>
            <a:schemeClr val="accent1"/>
          </a:solidFill>
          <a:ln/>
        </p:spPr>
      </p:sp>
      <p:sp>
        <p:nvSpPr>
          <p:cNvPr id="17" name="a1cf_txt489"/>
          <p:cNvSpPr txBox="1"/>
          <p:nvPr/>
        </p:nvSpPr>
        <p:spPr>
          <a:xfrm>
            <a:off x="609585" y="3456432"/>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1</a:t>
            </a:r>
            <a:endParaRPr lang="vi-VN" sz="1600" dirty="0"/>
          </a:p>
        </p:txBody>
      </p:sp>
      <p:sp>
        <p:nvSpPr>
          <p:cNvPr id="18" name="a1cf_box490"/>
          <p:cNvSpPr/>
          <p:nvPr/>
        </p:nvSpPr>
        <p:spPr>
          <a:xfrm>
            <a:off x="2743131" y="3456432"/>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19" name="a1cf_box491"/>
          <p:cNvSpPr/>
          <p:nvPr/>
        </p:nvSpPr>
        <p:spPr>
          <a:xfrm>
            <a:off x="4047643" y="345643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23</a:t>
            </a:r>
            <a:endParaRPr lang="vi-VN" sz="2000" dirty="0"/>
          </a:p>
        </p:txBody>
      </p:sp>
      <p:sp>
        <p:nvSpPr>
          <p:cNvPr id="20" name="a1cf_box492"/>
          <p:cNvSpPr/>
          <p:nvPr/>
        </p:nvSpPr>
        <p:spPr>
          <a:xfrm>
            <a:off x="5352154" y="345643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21" name="a1cf_box493"/>
          <p:cNvSpPr/>
          <p:nvPr/>
        </p:nvSpPr>
        <p:spPr>
          <a:xfrm>
            <a:off x="6656666" y="345643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22" name="a1cf_box494"/>
          <p:cNvSpPr/>
          <p:nvPr/>
        </p:nvSpPr>
        <p:spPr>
          <a:xfrm>
            <a:off x="7961177" y="345643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23" name="a1cf_box495"/>
          <p:cNvSpPr/>
          <p:nvPr/>
        </p:nvSpPr>
        <p:spPr>
          <a:xfrm>
            <a:off x="9265688" y="3456432"/>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24" name="a1cf_box496"/>
          <p:cNvSpPr/>
          <p:nvPr/>
        </p:nvSpPr>
        <p:spPr>
          <a:xfrm>
            <a:off x="3925726" y="3392424"/>
            <a:ext cx="97534" cy="630936"/>
          </a:xfrm>
          <a:prstGeom prst="rect">
            <a:avLst/>
          </a:prstGeom>
          <a:solidFill>
            <a:schemeClr val="accent1"/>
          </a:solidFill>
          <a:ln/>
        </p:spPr>
      </p:sp>
      <p:sp>
        <p:nvSpPr>
          <p:cNvPr id="25" name="a2cf_txt497"/>
          <p:cNvSpPr txBox="1"/>
          <p:nvPr/>
        </p:nvSpPr>
        <p:spPr>
          <a:xfrm>
            <a:off x="609585" y="4169664"/>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2</a:t>
            </a:r>
            <a:endParaRPr lang="vi-VN" sz="1600" dirty="0"/>
          </a:p>
        </p:txBody>
      </p:sp>
      <p:sp>
        <p:nvSpPr>
          <p:cNvPr id="26" name="a2cf_box498"/>
          <p:cNvSpPr/>
          <p:nvPr/>
        </p:nvSpPr>
        <p:spPr>
          <a:xfrm>
            <a:off x="2743131" y="4169664"/>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27" name="a2cf_box499"/>
          <p:cNvSpPr/>
          <p:nvPr/>
        </p:nvSpPr>
        <p:spPr>
          <a:xfrm>
            <a:off x="4047643" y="4169664"/>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28" name="a2cf_box500"/>
          <p:cNvSpPr/>
          <p:nvPr/>
        </p:nvSpPr>
        <p:spPr>
          <a:xfrm>
            <a:off x="5352154" y="416966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32</a:t>
            </a:r>
            <a:endParaRPr lang="vi-VN" sz="2000" dirty="0"/>
          </a:p>
        </p:txBody>
      </p:sp>
      <p:sp>
        <p:nvSpPr>
          <p:cNvPr id="29" name="a2cf_box501"/>
          <p:cNvSpPr/>
          <p:nvPr/>
        </p:nvSpPr>
        <p:spPr>
          <a:xfrm>
            <a:off x="6656666" y="416966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30" name="a2cf_box502"/>
          <p:cNvSpPr/>
          <p:nvPr/>
        </p:nvSpPr>
        <p:spPr>
          <a:xfrm>
            <a:off x="7961177" y="416966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31" name="a2cf_box503"/>
          <p:cNvSpPr/>
          <p:nvPr/>
        </p:nvSpPr>
        <p:spPr>
          <a:xfrm>
            <a:off x="9265688" y="4169664"/>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32" name="a2cf_box504"/>
          <p:cNvSpPr/>
          <p:nvPr/>
        </p:nvSpPr>
        <p:spPr>
          <a:xfrm>
            <a:off x="5230237" y="4105656"/>
            <a:ext cx="97534" cy="630936"/>
          </a:xfrm>
          <a:prstGeom prst="rect">
            <a:avLst/>
          </a:prstGeom>
          <a:solidFill>
            <a:schemeClr val="accent1"/>
          </a:solidFill>
          <a:ln/>
        </p:spPr>
      </p:sp>
      <p:sp>
        <p:nvSpPr>
          <p:cNvPr id="33" name="a3cf_txt505"/>
          <p:cNvSpPr txBox="1"/>
          <p:nvPr/>
        </p:nvSpPr>
        <p:spPr>
          <a:xfrm>
            <a:off x="609585" y="4882896"/>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3</a:t>
            </a:r>
            <a:endParaRPr lang="vi-VN" sz="1600" dirty="0"/>
          </a:p>
        </p:txBody>
      </p:sp>
      <p:sp>
        <p:nvSpPr>
          <p:cNvPr id="34" name="a3cf_box506"/>
          <p:cNvSpPr/>
          <p:nvPr/>
        </p:nvSpPr>
        <p:spPr>
          <a:xfrm>
            <a:off x="2743131" y="4882896"/>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35" name="a3cf_box507"/>
          <p:cNvSpPr/>
          <p:nvPr/>
        </p:nvSpPr>
        <p:spPr>
          <a:xfrm>
            <a:off x="4047643" y="4882896"/>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36" name="a3cf_box508"/>
          <p:cNvSpPr/>
          <p:nvPr/>
        </p:nvSpPr>
        <p:spPr>
          <a:xfrm>
            <a:off x="5352154" y="4882896"/>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32</a:t>
            </a:r>
            <a:endParaRPr lang="vi-VN" sz="2000" dirty="0"/>
          </a:p>
        </p:txBody>
      </p:sp>
      <p:sp>
        <p:nvSpPr>
          <p:cNvPr id="37" name="a3cf_box509"/>
          <p:cNvSpPr/>
          <p:nvPr/>
        </p:nvSpPr>
        <p:spPr>
          <a:xfrm>
            <a:off x="6656666" y="488289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45</a:t>
            </a:r>
            <a:endParaRPr lang="vi-VN" sz="2000" dirty="0"/>
          </a:p>
        </p:txBody>
      </p:sp>
      <p:sp>
        <p:nvSpPr>
          <p:cNvPr id="38" name="a3cf_box510"/>
          <p:cNvSpPr/>
          <p:nvPr/>
        </p:nvSpPr>
        <p:spPr>
          <a:xfrm>
            <a:off x="7961177" y="488289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78</a:t>
            </a:r>
            <a:endParaRPr lang="vi-VN" sz="2000" dirty="0"/>
          </a:p>
        </p:txBody>
      </p:sp>
      <p:sp>
        <p:nvSpPr>
          <p:cNvPr id="39" name="a3cf_box511"/>
          <p:cNvSpPr/>
          <p:nvPr/>
        </p:nvSpPr>
        <p:spPr>
          <a:xfrm>
            <a:off x="9265688" y="4882896"/>
            <a:ext cx="1158211" cy="502920"/>
          </a:xfrm>
          <a:prstGeom prst="roundRect">
            <a:avLst>
              <a:gd name="adj" fmla="val 25455"/>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56</a:t>
            </a:r>
            <a:endParaRPr lang="vi-VN" sz="2000" dirty="0"/>
          </a:p>
        </p:txBody>
      </p:sp>
      <p:sp>
        <p:nvSpPr>
          <p:cNvPr id="40" name="a3cf_box512"/>
          <p:cNvSpPr/>
          <p:nvPr/>
        </p:nvSpPr>
        <p:spPr>
          <a:xfrm>
            <a:off x="6534749" y="4818888"/>
            <a:ext cx="97534" cy="630936"/>
          </a:xfrm>
          <a:prstGeom prst="rect">
            <a:avLst/>
          </a:prstGeom>
          <a:solidFill>
            <a:schemeClr val="accent1"/>
          </a:solidFill>
          <a:ln/>
        </p:spPr>
      </p:sp>
      <p:sp>
        <p:nvSpPr>
          <p:cNvPr id="41" name="a4cf_txt513"/>
          <p:cNvSpPr txBox="1"/>
          <p:nvPr/>
        </p:nvSpPr>
        <p:spPr>
          <a:xfrm>
            <a:off x="609585" y="5596128"/>
            <a:ext cx="2011630" cy="502920"/>
          </a:xfrm>
          <a:prstGeom prst="rect">
            <a:avLst/>
          </a:prstGeom>
          <a:noFill/>
          <a:ln/>
        </p:spPr>
        <p:txBody>
          <a:bodyPr wrap="square" lIns="0" tIns="0" rIns="0" bIns="0" rtlCol="0" anchor="ctr"/>
          <a:lstStyle/>
          <a:p>
            <a:pPr indent="0" marL="0">
              <a:buNone/>
            </a:pPr>
            <a:r>
              <a:rPr lang="vi-VN" sz="1600" dirty="0">
                <a:solidFill>
                  <a:schemeClr val="tx2"/>
                </a:solidFill>
              </a:rPr>
              <a:t>Lượt 4</a:t>
            </a:r>
            <a:endParaRPr lang="vi-VN" sz="1600" dirty="0"/>
          </a:p>
        </p:txBody>
      </p:sp>
      <p:sp>
        <p:nvSpPr>
          <p:cNvPr id="42" name="a4cf_box514"/>
          <p:cNvSpPr/>
          <p:nvPr/>
        </p:nvSpPr>
        <p:spPr>
          <a:xfrm>
            <a:off x="2743131"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8</a:t>
            </a:r>
            <a:endParaRPr lang="vi-VN" sz="2000" dirty="0"/>
          </a:p>
        </p:txBody>
      </p:sp>
      <p:sp>
        <p:nvSpPr>
          <p:cNvPr id="43" name="a4cf_box515"/>
          <p:cNvSpPr/>
          <p:nvPr/>
        </p:nvSpPr>
        <p:spPr>
          <a:xfrm>
            <a:off x="4047643"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23</a:t>
            </a:r>
            <a:endParaRPr lang="vi-VN" sz="2000" dirty="0"/>
          </a:p>
        </p:txBody>
      </p:sp>
      <p:sp>
        <p:nvSpPr>
          <p:cNvPr id="44" name="a4cf_box516"/>
          <p:cNvSpPr/>
          <p:nvPr/>
        </p:nvSpPr>
        <p:spPr>
          <a:xfrm>
            <a:off x="5352154"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32</a:t>
            </a:r>
            <a:endParaRPr lang="vi-VN" sz="2000" dirty="0"/>
          </a:p>
        </p:txBody>
      </p:sp>
      <p:sp>
        <p:nvSpPr>
          <p:cNvPr id="45" name="a4cf_box517"/>
          <p:cNvSpPr/>
          <p:nvPr/>
        </p:nvSpPr>
        <p:spPr>
          <a:xfrm>
            <a:off x="6656666"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45</a:t>
            </a:r>
            <a:endParaRPr lang="vi-VN" sz="2000" dirty="0"/>
          </a:p>
        </p:txBody>
      </p:sp>
      <p:sp>
        <p:nvSpPr>
          <p:cNvPr id="46" name="a4cf_box518"/>
          <p:cNvSpPr/>
          <p:nvPr/>
        </p:nvSpPr>
        <p:spPr>
          <a:xfrm>
            <a:off x="7961177"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56</a:t>
            </a:r>
            <a:endParaRPr lang="vi-VN" sz="2000" dirty="0"/>
          </a:p>
        </p:txBody>
      </p:sp>
      <p:sp>
        <p:nvSpPr>
          <p:cNvPr id="47" name="a4cf_box519"/>
          <p:cNvSpPr/>
          <p:nvPr/>
        </p:nvSpPr>
        <p:spPr>
          <a:xfrm>
            <a:off x="9265688" y="5596128"/>
            <a:ext cx="1158211" cy="502920"/>
          </a:xfrm>
          <a:prstGeom prst="roundRect">
            <a:avLst>
              <a:gd name="adj" fmla="val 25455"/>
            </a:avLst>
          </a:prstGeom>
          <a:solidFill>
            <a:schemeClr val="accent3"/>
          </a:solidFill>
          <a:ln/>
        </p:spPr>
        <p:txBody>
          <a:bodyPr wrap="square" lIns="0" tIns="0" rIns="0" bIns="0" rtlCol="0" anchor="ctr"/>
          <a:lstStyle/>
          <a:p>
            <a:pPr algn="ctr" indent="0" marL="0">
              <a:buNone/>
            </a:pPr>
            <a:r>
              <a:rPr lang="vi-VN" sz="2000" b="1" dirty="0">
                <a:solidFill>
                  <a:schemeClr val="bg1"/>
                </a:solidFill>
              </a:rPr>
              <a:t>78</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17</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500"/>
                                        <p:tgtEl>
                                          <p:spTgt spid="4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500"/>
                                        <p:tgtEl>
                                          <p:spTgt spid="4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500"/>
                                        <p:tgtEl>
                                          <p:spTgt spid="4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fade">
                                      <p:cBhvr>
                                        <p:cTn id="103" dur="500"/>
                                        <p:tgtEl>
                                          <p:spTgt spid="4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Sắp xếp 1.000.000 phần tử</a:t>
            </a:r>
            <a:endParaRPr lang="vi-VN" sz="3000" dirty="0"/>
          </a:p>
        </p:txBody>
      </p:sp>
      <p:pic>
        <p:nvPicPr>
          <p:cNvPr id="3" name="o_titleEmo520"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521"/>
          <p:cNvSpPr/>
          <p:nvPr/>
        </p:nvSpPr>
        <p:spPr>
          <a:xfrm>
            <a:off x="609585" y="1280160"/>
            <a:ext cx="5303387" cy="2697480"/>
          </a:xfrm>
          <a:prstGeom prst="roundRect">
            <a:avLst>
              <a:gd name="adj" fmla="val 4746"/>
            </a:avLst>
          </a:prstGeom>
          <a:solidFill>
            <a:srgbClr val="EAF1FE"/>
          </a:solidFill>
          <a:ln w="25400">
            <a:solidFill>
              <a:srgbClr val="DC2626"/>
            </a:solidFill>
            <a:prstDash val="solid"/>
          </a:ln>
        </p:spPr>
      </p:sp>
      <p:sp>
        <p:nvSpPr>
          <p:cNvPr id="5" name="a1af_txt522"/>
          <p:cNvSpPr txBox="1"/>
          <p:nvPr/>
        </p:nvSpPr>
        <p:spPr>
          <a:xfrm>
            <a:off x="914377" y="1417320"/>
            <a:ext cx="4693803" cy="384048"/>
          </a:xfrm>
          <a:prstGeom prst="rect">
            <a:avLst/>
          </a:prstGeom>
          <a:noFill/>
          <a:ln/>
        </p:spPr>
        <p:txBody>
          <a:bodyPr wrap="square" lIns="0" tIns="0" rIns="0" bIns="0" rtlCol="0" anchor="t"/>
          <a:lstStyle/>
          <a:p>
            <a:pPr indent="0" marL="0">
              <a:buNone/>
            </a:pPr>
            <a:r>
              <a:rPr lang="vi-VN" sz="2000" b="1" dirty="0">
                <a:solidFill>
                  <a:schemeClr val="tx1"/>
                </a:solidFill>
              </a:rPr>
              <a:t>Chọn · Nổi bọt · Chèn</a:t>
            </a:r>
            <a:endParaRPr lang="vi-VN" sz="2000" dirty="0"/>
          </a:p>
        </p:txBody>
      </p:sp>
      <p:sp>
        <p:nvSpPr>
          <p:cNvPr id="6" name="a1af_txt523"/>
          <p:cNvSpPr txBox="1"/>
          <p:nvPr/>
        </p:nvSpPr>
        <p:spPr>
          <a:xfrm>
            <a:off x="914377" y="1801368"/>
            <a:ext cx="4693803" cy="320040"/>
          </a:xfrm>
          <a:prstGeom prst="rect">
            <a:avLst/>
          </a:prstGeom>
          <a:noFill/>
          <a:ln/>
        </p:spPr>
        <p:txBody>
          <a:bodyPr wrap="square" lIns="0" tIns="0" rIns="0" bIns="0" rtlCol="0" anchor="t"/>
          <a:lstStyle/>
          <a:p>
            <a:pPr indent="0" marL="0">
              <a:buNone/>
            </a:pPr>
            <a:r>
              <a:rPr lang="vi-VN" sz="1400" dirty="0">
                <a:solidFill>
                  <a:schemeClr val="tx2"/>
                </a:solidFill>
              </a:rPr>
              <a:t>(Selection · Bubble · Insertion)</a:t>
            </a:r>
            <a:endParaRPr lang="vi-VN" sz="1400" dirty="0"/>
          </a:p>
        </p:txBody>
      </p:sp>
      <p:sp>
        <p:nvSpPr>
          <p:cNvPr id="7" name="a1af_txt524"/>
          <p:cNvSpPr txBox="1"/>
          <p:nvPr/>
        </p:nvSpPr>
        <p:spPr>
          <a:xfrm>
            <a:off x="914377" y="2194560"/>
            <a:ext cx="4693803" cy="457200"/>
          </a:xfrm>
          <a:prstGeom prst="rect">
            <a:avLst/>
          </a:prstGeom>
          <a:noFill/>
          <a:ln/>
        </p:spPr>
        <p:txBody>
          <a:bodyPr wrap="square" lIns="0" tIns="0" rIns="0" bIns="0" rtlCol="0" anchor="t"/>
          <a:lstStyle/>
          <a:p>
            <a:pPr indent="0" marL="0">
              <a:buNone/>
            </a:pPr>
            <a:r>
              <a:rPr lang="vi-VN" sz="2400" b="1" dirty="0">
                <a:solidFill>
                  <a:srgbClr val="DC2626"/>
                </a:solidFill>
              </a:rPr>
              <a:t>O(n²)</a:t>
            </a:r>
            <a:endParaRPr lang="vi-VN" sz="2400" dirty="0"/>
          </a:p>
        </p:txBody>
      </p:sp>
      <p:sp>
        <p:nvSpPr>
          <p:cNvPr id="8" name="a1af_txt525"/>
          <p:cNvSpPr txBox="1"/>
          <p:nvPr/>
        </p:nvSpPr>
        <p:spPr>
          <a:xfrm>
            <a:off x="914377" y="2743200"/>
            <a:ext cx="4693803" cy="1005840"/>
          </a:xfrm>
          <a:prstGeom prst="rect">
            <a:avLst/>
          </a:prstGeom>
          <a:noFill/>
          <a:ln/>
        </p:spPr>
        <p:txBody>
          <a:bodyPr wrap="square" lIns="0" tIns="0" rIns="0" bIns="0" rtlCol="0" anchor="ctr"/>
          <a:lstStyle/>
          <a:p>
            <a:pPr indent="0" marL="0">
              <a:buNone/>
            </a:pPr>
            <a:r>
              <a:rPr lang="vi-VN" sz="4600" b="1" dirty="0">
                <a:solidFill>
                  <a:srgbClr val="DC2626"/>
                </a:solidFill>
              </a:rPr>
              <a:t>≈ 8 phút</a:t>
            </a:r>
            <a:endParaRPr lang="vi-VN" sz="4600" dirty="0"/>
          </a:p>
        </p:txBody>
      </p:sp>
      <p:pic>
        <p:nvPicPr>
          <p:cNvPr id="9" name="a1af_emo526" descr="preencoded.png">    </p:cNvPr>
          <p:cNvPicPr>
            <a:picLocks noChangeAspect="1"/>
          </p:cNvPicPr>
          <p:nvPr/>
        </p:nvPicPr>
        <p:blipFill>
          <a:blip r:embed="rId2"/>
          <a:stretch>
            <a:fillRect/>
          </a:stretch>
        </p:blipFill>
        <p:spPr>
          <a:xfrm>
            <a:off x="4625211" y="1463040"/>
            <a:ext cx="1051560" cy="1051560"/>
          </a:xfrm>
          <a:prstGeom prst="rect">
            <a:avLst/>
          </a:prstGeom>
        </p:spPr>
      </p:pic>
      <p:sp>
        <p:nvSpPr>
          <p:cNvPr id="10" name="a2cf_box527"/>
          <p:cNvSpPr/>
          <p:nvPr/>
        </p:nvSpPr>
        <p:spPr>
          <a:xfrm>
            <a:off x="6278723" y="1280160"/>
            <a:ext cx="5303387" cy="2697480"/>
          </a:xfrm>
          <a:prstGeom prst="roundRect">
            <a:avLst>
              <a:gd name="adj" fmla="val 4746"/>
            </a:avLst>
          </a:prstGeom>
          <a:solidFill>
            <a:srgbClr val="EAF1FE"/>
          </a:solidFill>
          <a:ln w="25400">
            <a:solidFill>
              <a:schemeClr val="accent6"/>
            </a:solidFill>
            <a:prstDash val="solid"/>
          </a:ln>
        </p:spPr>
      </p:sp>
      <p:sp>
        <p:nvSpPr>
          <p:cNvPr id="11" name="a2cf_txt528"/>
          <p:cNvSpPr txBox="1"/>
          <p:nvPr/>
        </p:nvSpPr>
        <p:spPr>
          <a:xfrm>
            <a:off x="6583515" y="1417320"/>
            <a:ext cx="4693803" cy="384048"/>
          </a:xfrm>
          <a:prstGeom prst="rect">
            <a:avLst/>
          </a:prstGeom>
          <a:noFill/>
          <a:ln/>
        </p:spPr>
        <p:txBody>
          <a:bodyPr wrap="square" lIns="0" tIns="0" rIns="0" bIns="0" rtlCol="0" anchor="t"/>
          <a:lstStyle/>
          <a:p>
            <a:pPr indent="0" marL="0">
              <a:buNone/>
            </a:pPr>
            <a:r>
              <a:rPr lang="vi-VN" sz="2000" b="1" dirty="0">
                <a:solidFill>
                  <a:schemeClr val="tx1"/>
                </a:solidFill>
              </a:rPr>
              <a:t>Sắp xếp nhanh · Trộn</a:t>
            </a:r>
            <a:endParaRPr lang="vi-VN" sz="2000" dirty="0"/>
          </a:p>
        </p:txBody>
      </p:sp>
      <p:sp>
        <p:nvSpPr>
          <p:cNvPr id="12" name="a2cf_txt529"/>
          <p:cNvSpPr txBox="1"/>
          <p:nvPr/>
        </p:nvSpPr>
        <p:spPr>
          <a:xfrm>
            <a:off x="6583515" y="1801368"/>
            <a:ext cx="4693803" cy="320040"/>
          </a:xfrm>
          <a:prstGeom prst="rect">
            <a:avLst/>
          </a:prstGeom>
          <a:noFill/>
          <a:ln/>
        </p:spPr>
        <p:txBody>
          <a:bodyPr wrap="square" lIns="0" tIns="0" rIns="0" bIns="0" rtlCol="0" anchor="t"/>
          <a:lstStyle/>
          <a:p>
            <a:pPr indent="0" marL="0">
              <a:buNone/>
            </a:pPr>
            <a:r>
              <a:rPr lang="vi-VN" sz="1400" dirty="0">
                <a:solidFill>
                  <a:schemeClr val="tx2"/>
                </a:solidFill>
              </a:rPr>
              <a:t>(Quick Sort · Merge Sort)</a:t>
            </a:r>
            <a:endParaRPr lang="vi-VN" sz="1400" dirty="0"/>
          </a:p>
        </p:txBody>
      </p:sp>
      <p:sp>
        <p:nvSpPr>
          <p:cNvPr id="13" name="a2cf_txt530"/>
          <p:cNvSpPr txBox="1"/>
          <p:nvPr/>
        </p:nvSpPr>
        <p:spPr>
          <a:xfrm>
            <a:off x="6583515" y="2194560"/>
            <a:ext cx="4693803" cy="457200"/>
          </a:xfrm>
          <a:prstGeom prst="rect">
            <a:avLst/>
          </a:prstGeom>
          <a:noFill/>
          <a:ln/>
        </p:spPr>
        <p:txBody>
          <a:bodyPr wrap="square" lIns="0" tIns="0" rIns="0" bIns="0" rtlCol="0" anchor="t"/>
          <a:lstStyle/>
          <a:p>
            <a:pPr indent="0" marL="0">
              <a:buNone/>
            </a:pPr>
            <a:r>
              <a:rPr lang="vi-VN" sz="2400" b="1" dirty="0">
                <a:solidFill>
                  <a:schemeClr val="accent6"/>
                </a:solidFill>
              </a:rPr>
              <a:t>O(n log n)</a:t>
            </a:r>
            <a:endParaRPr lang="vi-VN" sz="2400" dirty="0"/>
          </a:p>
        </p:txBody>
      </p:sp>
      <p:sp>
        <p:nvSpPr>
          <p:cNvPr id="14" name="a2cf_txt531"/>
          <p:cNvSpPr txBox="1"/>
          <p:nvPr/>
        </p:nvSpPr>
        <p:spPr>
          <a:xfrm>
            <a:off x="6583515" y="2743200"/>
            <a:ext cx="4693803" cy="1005840"/>
          </a:xfrm>
          <a:prstGeom prst="rect">
            <a:avLst/>
          </a:prstGeom>
          <a:noFill/>
          <a:ln/>
        </p:spPr>
        <p:txBody>
          <a:bodyPr wrap="square" lIns="0" tIns="0" rIns="0" bIns="0" rtlCol="0" anchor="ctr"/>
          <a:lstStyle/>
          <a:p>
            <a:pPr indent="0" marL="0">
              <a:buNone/>
            </a:pPr>
            <a:r>
              <a:rPr lang="vi-VN" sz="4600" b="1" dirty="0">
                <a:solidFill>
                  <a:schemeClr val="accent6"/>
                </a:solidFill>
              </a:rPr>
              <a:t>≈ 0,02 giây</a:t>
            </a:r>
            <a:endParaRPr lang="vi-VN" sz="4600" dirty="0"/>
          </a:p>
        </p:txBody>
      </p:sp>
      <p:pic>
        <p:nvPicPr>
          <p:cNvPr id="15" name="a2cf_emo532" descr="preencoded.png">    </p:cNvPr>
          <p:cNvPicPr>
            <a:picLocks noChangeAspect="1"/>
          </p:cNvPicPr>
          <p:nvPr/>
        </p:nvPicPr>
        <p:blipFill>
          <a:blip r:embed="rId3"/>
          <a:stretch>
            <a:fillRect/>
          </a:stretch>
        </p:blipFill>
        <p:spPr>
          <a:xfrm>
            <a:off x="10294349" y="1463040"/>
            <a:ext cx="1051560" cy="1051560"/>
          </a:xfrm>
          <a:prstGeom prst="rect">
            <a:avLst/>
          </a:prstGeom>
        </p:spPr>
      </p:pic>
      <p:sp>
        <p:nvSpPr>
          <p:cNvPr id="16" name="a3cf_txt533"/>
          <p:cNvSpPr txBox="1"/>
          <p:nvPr/>
        </p:nvSpPr>
        <p:spPr>
          <a:xfrm>
            <a:off x="609585" y="4206240"/>
            <a:ext cx="4876678" cy="365760"/>
          </a:xfrm>
          <a:prstGeom prst="rect">
            <a:avLst/>
          </a:prstGeom>
          <a:noFill/>
          <a:ln/>
        </p:spPr>
        <p:txBody>
          <a:bodyPr wrap="square" lIns="0" tIns="0" rIns="0" bIns="0" rtlCol="0" anchor="t"/>
          <a:lstStyle/>
          <a:p>
            <a:pPr indent="0" marL="0">
              <a:buNone/>
            </a:pPr>
            <a:r>
              <a:rPr lang="vi-VN" sz="1800" b="1" dirty="0">
                <a:solidFill>
                  <a:schemeClr val="tx1"/>
                </a:solidFill>
              </a:rPr>
              <a:t>Thời gian chạy</a:t>
            </a:r>
            <a:endParaRPr lang="vi-VN" sz="1800" dirty="0"/>
          </a:p>
        </p:txBody>
      </p:sp>
      <p:sp>
        <p:nvSpPr>
          <p:cNvPr id="17" name="a3cf_txt534"/>
          <p:cNvSpPr txBox="1"/>
          <p:nvPr/>
        </p:nvSpPr>
        <p:spPr>
          <a:xfrm>
            <a:off x="609585" y="4663440"/>
            <a:ext cx="1828754" cy="548640"/>
          </a:xfrm>
          <a:prstGeom prst="rect">
            <a:avLst/>
          </a:prstGeom>
          <a:noFill/>
          <a:ln/>
        </p:spPr>
        <p:txBody>
          <a:bodyPr wrap="square" lIns="0" tIns="0" rIns="0" bIns="0" rtlCol="0" anchor="ctr"/>
          <a:lstStyle/>
          <a:p>
            <a:pPr indent="0" marL="0">
              <a:buNone/>
            </a:pPr>
            <a:r>
              <a:rPr lang="vi-VN" sz="1800" b="1" dirty="0">
                <a:solidFill>
                  <a:srgbClr val="DC2626"/>
                </a:solidFill>
              </a:rPr>
              <a:t>O(n²)</a:t>
            </a:r>
            <a:endParaRPr lang="vi-VN" sz="1800" dirty="0"/>
          </a:p>
        </p:txBody>
      </p:sp>
      <p:sp>
        <p:nvSpPr>
          <p:cNvPr id="18" name="a3cw_box535"/>
          <p:cNvSpPr/>
          <p:nvPr/>
        </p:nvSpPr>
        <p:spPr>
          <a:xfrm>
            <a:off x="2438339" y="4709160"/>
            <a:ext cx="9143771" cy="457200"/>
          </a:xfrm>
          <a:prstGeom prst="roundRect">
            <a:avLst>
              <a:gd name="adj" fmla="val 10000"/>
            </a:avLst>
          </a:prstGeom>
          <a:solidFill>
            <a:srgbClr val="DC2626"/>
          </a:solidFill>
          <a:ln/>
        </p:spPr>
      </p:sp>
      <p:sp>
        <p:nvSpPr>
          <p:cNvPr id="19" name="a4af_txt536"/>
          <p:cNvSpPr txBox="1"/>
          <p:nvPr/>
        </p:nvSpPr>
        <p:spPr>
          <a:xfrm>
            <a:off x="609585" y="5349240"/>
            <a:ext cx="1828754" cy="548640"/>
          </a:xfrm>
          <a:prstGeom prst="rect">
            <a:avLst/>
          </a:prstGeom>
          <a:noFill/>
          <a:ln/>
        </p:spPr>
        <p:txBody>
          <a:bodyPr wrap="square" lIns="0" tIns="0" rIns="0" bIns="0" rtlCol="0" anchor="ctr"/>
          <a:lstStyle/>
          <a:p>
            <a:pPr indent="0" marL="0">
              <a:buNone/>
            </a:pPr>
            <a:r>
              <a:rPr lang="vi-VN" sz="1800" b="1" dirty="0">
                <a:solidFill>
                  <a:schemeClr val="accent6"/>
                </a:solidFill>
              </a:rPr>
              <a:t>O(n log n)</a:t>
            </a:r>
            <a:endParaRPr lang="vi-VN" sz="1800" dirty="0"/>
          </a:p>
        </p:txBody>
      </p:sp>
      <p:sp>
        <p:nvSpPr>
          <p:cNvPr id="20" name="a4af_box537"/>
          <p:cNvSpPr/>
          <p:nvPr/>
        </p:nvSpPr>
        <p:spPr>
          <a:xfrm>
            <a:off x="2438339" y="5394960"/>
            <a:ext cx="73150" cy="457200"/>
          </a:xfrm>
          <a:prstGeom prst="rect">
            <a:avLst/>
          </a:prstGeom>
          <a:solidFill>
            <a:schemeClr val="accent6"/>
          </a:solidFill>
          <a:ln/>
        </p:spPr>
      </p:sp>
      <p:sp>
        <p:nvSpPr>
          <p:cNvPr id="21" name="a4af_txt538"/>
          <p:cNvSpPr txBox="1"/>
          <p:nvPr/>
        </p:nvSpPr>
        <p:spPr>
          <a:xfrm>
            <a:off x="2682173" y="5349240"/>
            <a:ext cx="3657509" cy="548640"/>
          </a:xfrm>
          <a:prstGeom prst="rect">
            <a:avLst/>
          </a:prstGeom>
          <a:noFill/>
          <a:ln/>
        </p:spPr>
        <p:txBody>
          <a:bodyPr wrap="square" lIns="0" tIns="0" rIns="0" bIns="0" rtlCol="0" anchor="ctr"/>
          <a:lstStyle/>
          <a:p>
            <a:pPr indent="0" marL="0">
              <a:buNone/>
            </a:pPr>
            <a:r>
              <a:rPr lang="vi-VN" sz="1600" dirty="0">
                <a:solidFill>
                  <a:schemeClr val="accent6"/>
                </a:solidFill>
              </a:rPr>
              <a:t>gần như bằng 0</a:t>
            </a:r>
            <a:endParaRPr lang="vi-VN" sz="1600" dirty="0"/>
          </a:p>
        </p:txBody>
      </p:sp>
      <p:sp>
        <p:nvSpPr>
          <p:cNvPr id="22" name="a4af_txt539"/>
          <p:cNvSpPr txBox="1"/>
          <p:nvPr/>
        </p:nvSpPr>
        <p:spPr>
          <a:xfrm>
            <a:off x="609585" y="6126480"/>
            <a:ext cx="10119107" cy="320040"/>
          </a:xfrm>
          <a:prstGeom prst="rect">
            <a:avLst/>
          </a:prstGeom>
          <a:noFill/>
          <a:ln/>
        </p:spPr>
        <p:txBody>
          <a:bodyPr wrap="square" lIns="0" tIns="0" rIns="0" bIns="0" rtlCol="0" anchor="t"/>
          <a:lstStyle/>
          <a:p>
            <a:pPr indent="0" marL="0">
              <a:buNone/>
            </a:pPr>
            <a:r>
              <a:rPr lang="vi-VN" sz="1400" dirty="0">
                <a:solidFill>
                  <a:schemeClr val="tx2"/>
                </a:solidFill>
              </a:rPr>
              <a:t>Giả sử máy thực hiện 10</a:t>
            </a:r>
            <a:pPr indent="0" marL="0">
              <a:buNone/>
            </a:pPr>
            <a:r>
              <a:rPr lang="vi-VN" sz="1400" baseline="30000" dirty="0">
                <a:solidFill>
                  <a:schemeClr val="tx2"/>
                </a:solidFill>
              </a:rPr>
              <a:t>9</a:t>
            </a:r>
            <a:pPr indent="0" marL="0">
              <a:buNone/>
            </a:pPr>
            <a:r>
              <a:rPr lang="vi-VN" sz="1400" dirty="0">
                <a:solidFill>
                  <a:schemeClr val="tx2"/>
                </a:solidFill>
              </a:rPr>
              <a:t> phép so sánh mỗi giây</a:t>
            </a:r>
            <a:endParaRPr lang="vi-VN" sz="14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18</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900"/>
                                        <p:tgtEl>
                                          <p:spTgt spid="18"/>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EDF5"/>
        </a:solidFill>
      </p:bgPr>
    </p:bg>
    <p:spTree>
      <p:nvGrpSpPr>
        <p:cNvPr id="1" name=""/>
        <p:cNvGrpSpPr/>
        <p:nvPr/>
      </p:nvGrpSpPr>
      <p:grpSpPr>
        <a:xfrm>
          <a:off x="0" y="0"/>
          <a:ext cx="0" cy="0"/>
          <a:chOff x="0" y="0"/>
          <a:chExt cx="0" cy="0"/>
        </a:xfrm>
      </p:grpSpPr>
      <p:sp>
        <p:nvSpPr>
          <p:cNvPr id="2" name="o_blob540"/>
          <p:cNvSpPr/>
          <p:nvPr/>
        </p:nvSpPr>
        <p:spPr>
          <a:xfrm>
            <a:off x="8275320" y="822960"/>
            <a:ext cx="3291840" cy="3291840"/>
          </a:xfrm>
          <a:prstGeom prst="ellipse">
            <a:avLst/>
          </a:prstGeom>
          <a:solidFill>
            <a:srgbClr val="FFFFFF"/>
          </a:solidFill>
          <a:ln/>
        </p:spPr>
      </p:sp>
      <p:sp>
        <p:nvSpPr>
          <p:cNvPr id="3" name="o_txt541"/>
          <p:cNvSpPr txBox="1"/>
          <p:nvPr/>
        </p:nvSpPr>
        <p:spPr>
          <a:xfrm>
            <a:off x="731502" y="914400"/>
            <a:ext cx="4876678" cy="1737360"/>
          </a:xfrm>
          <a:prstGeom prst="rect">
            <a:avLst/>
          </a:prstGeom>
          <a:noFill/>
          <a:ln/>
        </p:spPr>
        <p:txBody>
          <a:bodyPr wrap="square" lIns="0" tIns="0" rIns="0" bIns="0" rtlCol="0" anchor="b"/>
          <a:lstStyle/>
          <a:p>
            <a:pPr indent="0" marL="0">
              <a:buNone/>
            </a:pPr>
            <a:r>
              <a:rPr lang="vi-VN" sz="12000" b="1" dirty="0">
                <a:solidFill>
                  <a:schemeClr val="accent4"/>
                </a:solidFill>
              </a:rPr>
              <a:t>04</a:t>
            </a:r>
            <a:endParaRPr lang="vi-VN" sz="12000" dirty="0"/>
          </a:p>
        </p:txBody>
      </p:sp>
      <p:pic>
        <p:nvPicPr>
          <p:cNvPr id="4" name="a1af_emo542" descr="preencoded.png">    </p:cNvPr>
          <p:cNvPicPr>
            <a:picLocks noChangeAspect="1"/>
          </p:cNvPicPr>
          <p:nvPr/>
        </p:nvPicPr>
        <p:blipFill>
          <a:blip r:embed="rId1"/>
          <a:stretch>
            <a:fillRect/>
          </a:stretch>
        </p:blipFill>
        <p:spPr>
          <a:xfrm>
            <a:off x="8643880" y="1188720"/>
            <a:ext cx="2560320" cy="2560320"/>
          </a:xfrm>
          <a:prstGeom prst="rect">
            <a:avLst/>
          </a:prstGeom>
        </p:spPr>
      </p:pic>
      <p:sp>
        <p:nvSpPr>
          <p:cNvPr id="5" name="Text 0"/>
          <p:cNvSpPr/>
          <p:nvPr>
            <p:ph idx="100" type="title" hasCustomPrompt="1"/>
          </p:nvPr>
        </p:nvSpPr>
        <p:spPr>
          <a:xfrm>
            <a:off x="731520" y="2926080"/>
            <a:ext cx="7863840" cy="914400"/>
          </a:xfrm>
          <a:prstGeom prst="rect">
            <a:avLst/>
          </a:prstGeom>
          <a:noFill/>
          <a:ln/>
        </p:spPr>
        <p:txBody>
          <a:bodyPr wrap="square" lIns="0" tIns="0" rIns="0" bIns="0" rtlCol="0" anchor="t"/>
          <a:lstStyle/>
          <a:p>
            <a:pPr algn="l" indent="0" marL="0">
              <a:buNone/>
            </a:pPr>
            <a:r>
              <a:rPr lang="vi-VN" sz="4000" b="1" dirty="0">
                <a:solidFill>
                  <a:schemeClr val="tx1"/>
                </a:solidFill>
              </a:rPr>
              <a:t>Cấu trúc dữ liệu tuyến tính</a:t>
            </a:r>
            <a:endParaRPr lang="vi-VN" sz="4000" dirty="0"/>
          </a:p>
        </p:txBody>
      </p:sp>
      <p:sp>
        <p:nvSpPr>
          <p:cNvPr id="6" name="o_txt543"/>
          <p:cNvSpPr txBox="1"/>
          <p:nvPr/>
        </p:nvSpPr>
        <p:spPr>
          <a:xfrm>
            <a:off x="731502" y="3840480"/>
            <a:ext cx="10728692" cy="457200"/>
          </a:xfrm>
          <a:prstGeom prst="rect">
            <a:avLst/>
          </a:prstGeom>
          <a:noFill/>
          <a:ln/>
        </p:spPr>
        <p:txBody>
          <a:bodyPr wrap="square" lIns="0" tIns="0" rIns="0" bIns="0" rtlCol="0" anchor="t"/>
          <a:lstStyle/>
          <a:p>
            <a:pPr indent="0" marL="0">
              <a:buNone/>
            </a:pPr>
            <a:r>
              <a:rPr lang="vi-VN" sz="2000" dirty="0">
                <a:solidFill>
                  <a:schemeClr val="tx2"/>
                </a:solidFill>
              </a:rPr>
              <a:t>(Array, Linked List, Stack, Queue)</a:t>
            </a:r>
            <a:endParaRPr lang="vi-VN" sz="2000" dirty="0"/>
          </a:p>
        </p:txBody>
      </p:sp>
      <p:pic>
        <p:nvPicPr>
          <p:cNvPr id="7" name="a2af_emo544" descr="preencoded.png">    </p:cNvPr>
          <p:cNvPicPr>
            <a:picLocks noChangeAspect="1"/>
          </p:cNvPicPr>
          <p:nvPr/>
        </p:nvPicPr>
        <p:blipFill>
          <a:blip r:embed="rId2"/>
          <a:stretch>
            <a:fillRect/>
          </a:stretch>
        </p:blipFill>
        <p:spPr>
          <a:xfrm>
            <a:off x="815309" y="4526280"/>
            <a:ext cx="868680" cy="868680"/>
          </a:xfrm>
          <a:prstGeom prst="rect">
            <a:avLst/>
          </a:prstGeom>
        </p:spPr>
      </p:pic>
      <p:sp>
        <p:nvSpPr>
          <p:cNvPr id="8" name="a2af_txt545"/>
          <p:cNvSpPr txBox="1"/>
          <p:nvPr/>
        </p:nvSpPr>
        <p:spPr>
          <a:xfrm>
            <a:off x="1706837" y="4526280"/>
            <a:ext cx="7315017" cy="347472"/>
          </a:xfrm>
          <a:prstGeom prst="rect">
            <a:avLst/>
          </a:prstGeom>
          <a:noFill/>
          <a:ln/>
        </p:spPr>
        <p:txBody>
          <a:bodyPr wrap="square" lIns="0" tIns="0" rIns="0" bIns="0" rtlCol="0" anchor="t"/>
          <a:lstStyle/>
          <a:p>
            <a:pPr indent="0" marL="0">
              <a:buNone/>
            </a:pPr>
            <a:r>
              <a:rPr lang="vi-VN" sz="1800" dirty="0">
                <a:solidFill>
                  <a:schemeClr val="tx2"/>
                </a:solidFill>
              </a:rPr>
              <a:t>Người trình bày</a:t>
            </a:r>
            <a:endParaRPr lang="vi-VN" sz="1800" dirty="0"/>
          </a:p>
        </p:txBody>
      </p:sp>
      <p:sp>
        <p:nvSpPr>
          <p:cNvPr id="9" name="a2af_txt546"/>
          <p:cNvSpPr txBox="1"/>
          <p:nvPr/>
        </p:nvSpPr>
        <p:spPr>
          <a:xfrm>
            <a:off x="1706837" y="4864608"/>
            <a:ext cx="9143771" cy="548640"/>
          </a:xfrm>
          <a:prstGeom prst="rect">
            <a:avLst/>
          </a:prstGeom>
          <a:noFill/>
          <a:ln/>
        </p:spPr>
        <p:txBody>
          <a:bodyPr wrap="square" lIns="0" tIns="0" rIns="0" bIns="0" rtlCol="0" anchor="t"/>
          <a:lstStyle/>
          <a:p>
            <a:pPr indent="0" marL="0">
              <a:buNone/>
            </a:pPr>
            <a:r>
              <a:rPr lang="vi-VN" sz="3400" b="1" dirty="0">
                <a:solidFill>
                  <a:schemeClr val="accent4"/>
                </a:solidFill>
              </a:rPr>
              <a:t>Phan Hồng Trọng</a:t>
            </a:r>
            <a:endParaRPr lang="vi-VN" sz="3400" dirty="0"/>
          </a:p>
        </p:txBody>
      </p:sp>
      <p:sp>
        <p:nvSpPr>
          <p:cNvPr id="10" name="o_circ547"/>
          <p:cNvSpPr/>
          <p:nvPr/>
        </p:nvSpPr>
        <p:spPr>
          <a:xfrm>
            <a:off x="777217" y="5989320"/>
            <a:ext cx="274320" cy="274320"/>
          </a:xfrm>
          <a:prstGeom prst="ellipse">
            <a:avLst/>
          </a:prstGeom>
          <a:solidFill>
            <a:srgbClr val="CBD5E1"/>
          </a:solidFill>
          <a:ln/>
        </p:spPr>
      </p:sp>
      <p:sp>
        <p:nvSpPr>
          <p:cNvPr id="11" name="o_circ548"/>
          <p:cNvSpPr/>
          <p:nvPr/>
        </p:nvSpPr>
        <p:spPr>
          <a:xfrm>
            <a:off x="1447760" y="5989320"/>
            <a:ext cx="274320" cy="274320"/>
          </a:xfrm>
          <a:prstGeom prst="ellipse">
            <a:avLst/>
          </a:prstGeom>
          <a:solidFill>
            <a:srgbClr val="CBD5E1"/>
          </a:solidFill>
          <a:ln/>
        </p:spPr>
      </p:sp>
      <p:sp>
        <p:nvSpPr>
          <p:cNvPr id="12" name="o_circ549"/>
          <p:cNvSpPr/>
          <p:nvPr/>
        </p:nvSpPr>
        <p:spPr>
          <a:xfrm>
            <a:off x="2118304" y="5989320"/>
            <a:ext cx="274320" cy="274320"/>
          </a:xfrm>
          <a:prstGeom prst="ellipse">
            <a:avLst/>
          </a:prstGeom>
          <a:solidFill>
            <a:srgbClr val="CBD5E1"/>
          </a:solidFill>
          <a:ln/>
        </p:spPr>
      </p:sp>
      <p:sp>
        <p:nvSpPr>
          <p:cNvPr id="13" name="o_circ550"/>
          <p:cNvSpPr/>
          <p:nvPr/>
        </p:nvSpPr>
        <p:spPr>
          <a:xfrm>
            <a:off x="2788847" y="5989320"/>
            <a:ext cx="274320" cy="274320"/>
          </a:xfrm>
          <a:prstGeom prst="ellipse">
            <a:avLst/>
          </a:prstGeom>
          <a:solidFill>
            <a:schemeClr val="accent4"/>
          </a:solidFill>
          <a:ln/>
        </p:spPr>
      </p:sp>
      <p:sp>
        <p:nvSpPr>
          <p:cNvPr id="14" name="o_circ551"/>
          <p:cNvSpPr/>
          <p:nvPr/>
        </p:nvSpPr>
        <p:spPr>
          <a:xfrm>
            <a:off x="3459390" y="5989320"/>
            <a:ext cx="274320" cy="274320"/>
          </a:xfrm>
          <a:prstGeom prst="ellipse">
            <a:avLst/>
          </a:prstGeom>
          <a:ln w="19050">
            <a:solidFill>
              <a:srgbClr val="94A3B8"/>
            </a:solidFill>
            <a:prstDash val="solid"/>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Mảng </a:t>
            </a:r>
            <a:pPr algn="l" indent="0" marL="0">
              <a:buNone/>
            </a:pPr>
            <a:r>
              <a:rPr lang="vi-VN" sz="2400" b="1" dirty="0">
                <a:solidFill>
                  <a:schemeClr val="tx2"/>
                </a:solidFill>
              </a:rPr>
              <a:t>(Array)</a:t>
            </a:r>
            <a:endParaRPr lang="vi-VN" sz="3000" dirty="0"/>
          </a:p>
        </p:txBody>
      </p:sp>
      <p:pic>
        <p:nvPicPr>
          <p:cNvPr id="3" name="o_titleEmo552"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txt553"/>
          <p:cNvSpPr txBox="1"/>
          <p:nvPr/>
        </p:nvSpPr>
        <p:spPr>
          <a:xfrm>
            <a:off x="609585" y="1188720"/>
            <a:ext cx="10972526" cy="411480"/>
          </a:xfrm>
          <a:prstGeom prst="rect">
            <a:avLst/>
          </a:prstGeom>
          <a:noFill/>
          <a:ln/>
        </p:spPr>
        <p:txBody>
          <a:bodyPr wrap="square" lIns="0" tIns="0" rIns="0" bIns="0" rtlCol="0" anchor="t"/>
          <a:lstStyle/>
          <a:p>
            <a:pPr indent="0" marL="0">
              <a:buNone/>
            </a:pPr>
            <a:r>
              <a:rPr lang="vi-VN" sz="2000" dirty="0">
                <a:solidFill>
                  <a:schemeClr val="tx2"/>
                </a:solidFill>
              </a:rPr>
              <a:t>Các phần tử nằm liền kề nhau trong bộ nhớ</a:t>
            </a:r>
            <a:endParaRPr lang="vi-VN" sz="2000" dirty="0"/>
          </a:p>
        </p:txBody>
      </p:sp>
      <p:sp>
        <p:nvSpPr>
          <p:cNvPr id="5" name="o_txt554"/>
          <p:cNvSpPr txBox="1"/>
          <p:nvPr/>
        </p:nvSpPr>
        <p:spPr>
          <a:xfrm>
            <a:off x="609585" y="1783080"/>
            <a:ext cx="1584920" cy="731520"/>
          </a:xfrm>
          <a:prstGeom prst="rect">
            <a:avLst/>
          </a:prstGeom>
          <a:noFill/>
          <a:ln/>
        </p:spPr>
        <p:txBody>
          <a:bodyPr wrap="square" lIns="0" tIns="0" rIns="0" bIns="0" rtlCol="0" anchor="ctr"/>
          <a:lstStyle/>
          <a:p>
            <a:pPr indent="0" marL="0">
              <a:buNone/>
            </a:pPr>
            <a:r>
              <a:rPr lang="vi-VN" sz="2000" b="1" dirty="0">
                <a:solidFill>
                  <a:schemeClr val="accent4"/>
                </a:solidFill>
              </a:rPr>
              <a:t>scores</a:t>
            </a:r>
            <a:endParaRPr lang="vi-VN" sz="2000" dirty="0"/>
          </a:p>
        </p:txBody>
      </p:sp>
      <p:sp>
        <p:nvSpPr>
          <p:cNvPr id="6" name="o_box555"/>
          <p:cNvSpPr/>
          <p:nvPr/>
        </p:nvSpPr>
        <p:spPr>
          <a:xfrm>
            <a:off x="2316422"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85</a:t>
            </a:r>
            <a:endParaRPr lang="vi-VN" sz="2000" dirty="0"/>
          </a:p>
        </p:txBody>
      </p:sp>
      <p:sp>
        <p:nvSpPr>
          <p:cNvPr id="7" name="o_txt556"/>
          <p:cNvSpPr txBox="1"/>
          <p:nvPr/>
        </p:nvSpPr>
        <p:spPr>
          <a:xfrm>
            <a:off x="2316422"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1</a:t>
            </a:r>
            <a:endParaRPr lang="vi-VN" sz="1400" dirty="0"/>
          </a:p>
        </p:txBody>
      </p:sp>
      <p:sp>
        <p:nvSpPr>
          <p:cNvPr id="8" name="o_box557"/>
          <p:cNvSpPr/>
          <p:nvPr/>
        </p:nvSpPr>
        <p:spPr>
          <a:xfrm>
            <a:off x="3681892"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72</a:t>
            </a:r>
            <a:endParaRPr lang="vi-VN" sz="2000" dirty="0"/>
          </a:p>
        </p:txBody>
      </p:sp>
      <p:sp>
        <p:nvSpPr>
          <p:cNvPr id="9" name="o_txt558"/>
          <p:cNvSpPr txBox="1"/>
          <p:nvPr/>
        </p:nvSpPr>
        <p:spPr>
          <a:xfrm>
            <a:off x="3681892"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2</a:t>
            </a:r>
            <a:endParaRPr lang="vi-VN" sz="1400" dirty="0"/>
          </a:p>
        </p:txBody>
      </p:sp>
      <p:sp>
        <p:nvSpPr>
          <p:cNvPr id="10" name="o_box559"/>
          <p:cNvSpPr/>
          <p:nvPr/>
        </p:nvSpPr>
        <p:spPr>
          <a:xfrm>
            <a:off x="5047362"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90</a:t>
            </a:r>
            <a:endParaRPr lang="vi-VN" sz="2000" dirty="0"/>
          </a:p>
        </p:txBody>
      </p:sp>
      <p:sp>
        <p:nvSpPr>
          <p:cNvPr id="11" name="o_txt560"/>
          <p:cNvSpPr txBox="1"/>
          <p:nvPr/>
        </p:nvSpPr>
        <p:spPr>
          <a:xfrm>
            <a:off x="5047362"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3</a:t>
            </a:r>
            <a:endParaRPr lang="vi-VN" sz="1400" dirty="0"/>
          </a:p>
        </p:txBody>
      </p:sp>
      <p:sp>
        <p:nvSpPr>
          <p:cNvPr id="12" name="o_box561"/>
          <p:cNvSpPr/>
          <p:nvPr/>
        </p:nvSpPr>
        <p:spPr>
          <a:xfrm>
            <a:off x="6412832"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64</a:t>
            </a:r>
            <a:endParaRPr lang="vi-VN" sz="2000" dirty="0"/>
          </a:p>
        </p:txBody>
      </p:sp>
      <p:sp>
        <p:nvSpPr>
          <p:cNvPr id="13" name="o_txt562"/>
          <p:cNvSpPr txBox="1"/>
          <p:nvPr/>
        </p:nvSpPr>
        <p:spPr>
          <a:xfrm>
            <a:off x="6412832"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4</a:t>
            </a:r>
            <a:endParaRPr lang="vi-VN" sz="1400" dirty="0"/>
          </a:p>
        </p:txBody>
      </p:sp>
      <p:sp>
        <p:nvSpPr>
          <p:cNvPr id="14" name="o_box563"/>
          <p:cNvSpPr/>
          <p:nvPr/>
        </p:nvSpPr>
        <p:spPr>
          <a:xfrm>
            <a:off x="7778302"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98</a:t>
            </a:r>
            <a:endParaRPr lang="vi-VN" sz="2000" dirty="0"/>
          </a:p>
        </p:txBody>
      </p:sp>
      <p:sp>
        <p:nvSpPr>
          <p:cNvPr id="15" name="o_txt564"/>
          <p:cNvSpPr txBox="1"/>
          <p:nvPr/>
        </p:nvSpPr>
        <p:spPr>
          <a:xfrm>
            <a:off x="7778302"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5</a:t>
            </a:r>
            <a:endParaRPr lang="vi-VN" sz="1400" dirty="0"/>
          </a:p>
        </p:txBody>
      </p:sp>
      <p:sp>
        <p:nvSpPr>
          <p:cNvPr id="16" name="o_box565"/>
          <p:cNvSpPr/>
          <p:nvPr/>
        </p:nvSpPr>
        <p:spPr>
          <a:xfrm>
            <a:off x="9143771" y="1783080"/>
            <a:ext cx="1267936" cy="731520"/>
          </a:xfrm>
          <a:prstGeom prst="roundRect">
            <a:avLst>
              <a:gd name="adj" fmla="val 175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77</a:t>
            </a:r>
            <a:endParaRPr lang="vi-VN" sz="2000" dirty="0"/>
          </a:p>
        </p:txBody>
      </p:sp>
      <p:sp>
        <p:nvSpPr>
          <p:cNvPr id="17" name="o_txt566"/>
          <p:cNvSpPr txBox="1"/>
          <p:nvPr/>
        </p:nvSpPr>
        <p:spPr>
          <a:xfrm>
            <a:off x="9143771" y="2560320"/>
            <a:ext cx="1267936" cy="320040"/>
          </a:xfrm>
          <a:prstGeom prst="rect">
            <a:avLst/>
          </a:prstGeom>
          <a:noFill/>
          <a:ln/>
        </p:spPr>
        <p:txBody>
          <a:bodyPr wrap="square" lIns="0" tIns="0" rIns="0" bIns="0" rtlCol="0" anchor="t"/>
          <a:lstStyle/>
          <a:p>
            <a:pPr algn="ctr" indent="0" marL="0">
              <a:buNone/>
            </a:pPr>
            <a:r>
              <a:rPr lang="vi-VN" sz="1400" dirty="0">
                <a:solidFill>
                  <a:schemeClr val="tx2"/>
                </a:solidFill>
              </a:rPr>
              <a:t>6</a:t>
            </a:r>
            <a:endParaRPr lang="vi-VN" sz="1400" dirty="0"/>
          </a:p>
        </p:txBody>
      </p:sp>
      <p:sp>
        <p:nvSpPr>
          <p:cNvPr id="18" name="a1cf_box567"/>
          <p:cNvSpPr/>
          <p:nvPr/>
        </p:nvSpPr>
        <p:spPr>
          <a:xfrm>
            <a:off x="6351873" y="1737360"/>
            <a:ext cx="1389853" cy="822960"/>
          </a:xfrm>
          <a:prstGeom prst="roundRect">
            <a:avLst>
              <a:gd name="adj" fmla="val 15556"/>
            </a:avLst>
          </a:prstGeom>
          <a:ln w="38100">
            <a:solidFill>
              <a:schemeClr val="accent6"/>
            </a:solidFill>
            <a:prstDash val="solid"/>
          </a:ln>
        </p:spPr>
      </p:sp>
      <p:sp>
        <p:nvSpPr>
          <p:cNvPr id="19" name="a1cf_box568"/>
          <p:cNvSpPr/>
          <p:nvPr/>
        </p:nvSpPr>
        <p:spPr>
          <a:xfrm>
            <a:off x="609585" y="3017520"/>
            <a:ext cx="10972526" cy="777240"/>
          </a:xfrm>
          <a:prstGeom prst="roundRect">
            <a:avLst>
              <a:gd name="adj" fmla="val 16471"/>
            </a:avLst>
          </a:prstGeom>
          <a:solidFill>
            <a:srgbClr val="FCEDF5"/>
          </a:solidFill>
          <a:ln w="25400">
            <a:solidFill>
              <a:schemeClr val="accent6"/>
            </a:solidFill>
            <a:prstDash val="solid"/>
          </a:ln>
        </p:spPr>
      </p:sp>
      <p:pic>
        <p:nvPicPr>
          <p:cNvPr id="20" name="a1cf_icon569" descr="preencoded.png">    </p:cNvPr>
          <p:cNvPicPr>
            <a:picLocks noChangeAspect="1"/>
          </p:cNvPicPr>
          <p:nvPr/>
        </p:nvPicPr>
        <p:blipFill>
          <a:blip r:embed="rId2"/>
          <a:stretch>
            <a:fillRect/>
          </a:stretch>
        </p:blipFill>
        <p:spPr>
          <a:xfrm>
            <a:off x="982950" y="3200400"/>
            <a:ext cx="411480" cy="411480"/>
          </a:xfrm>
          <a:prstGeom prst="rect">
            <a:avLst/>
          </a:prstGeom>
        </p:spPr>
      </p:pic>
      <p:sp>
        <p:nvSpPr>
          <p:cNvPr id="21" name="a1cf_txt570"/>
          <p:cNvSpPr txBox="1"/>
          <p:nvPr/>
        </p:nvSpPr>
        <p:spPr>
          <a:xfrm>
            <a:off x="1706837" y="3017520"/>
            <a:ext cx="9631439" cy="777240"/>
          </a:xfrm>
          <a:prstGeom prst="rect">
            <a:avLst/>
          </a:prstGeom>
          <a:noFill/>
          <a:ln/>
        </p:spPr>
        <p:txBody>
          <a:bodyPr wrap="square" lIns="0" tIns="0" rIns="0" bIns="0" rtlCol="0" anchor="ctr"/>
          <a:lstStyle/>
          <a:p>
            <a:pPr indent="0" marL="0">
              <a:buNone/>
            </a:pPr>
            <a:r>
              <a:rPr lang="vi-VN" sz="2000" b="1" dirty="0">
                <a:solidFill>
                  <a:schemeClr val="tx1"/>
                </a:solidFill>
              </a:rPr>
              <a:t>scores[4] → lấy ngay, 1 bước · O(1)</a:t>
            </a:r>
            <a:endParaRPr lang="vi-VN" sz="2000" dirty="0"/>
          </a:p>
        </p:txBody>
      </p:sp>
      <p:sp>
        <p:nvSpPr>
          <p:cNvPr id="22" name="a2cf_txt571"/>
          <p:cNvSpPr txBox="1"/>
          <p:nvPr/>
        </p:nvSpPr>
        <p:spPr>
          <a:xfrm>
            <a:off x="609585" y="4023360"/>
            <a:ext cx="6095848" cy="384048"/>
          </a:xfrm>
          <a:prstGeom prst="rect">
            <a:avLst/>
          </a:prstGeom>
          <a:noFill/>
          <a:ln/>
        </p:spPr>
        <p:txBody>
          <a:bodyPr wrap="square" lIns="0" tIns="0" rIns="0" bIns="0" rtlCol="0" anchor="t"/>
          <a:lstStyle/>
          <a:p>
            <a:pPr indent="0" marL="0">
              <a:buNone/>
            </a:pPr>
            <a:r>
              <a:rPr lang="vi-VN" sz="1800" b="1" dirty="0">
                <a:solidFill>
                  <a:schemeClr val="accent4"/>
                </a:solidFill>
              </a:rPr>
              <a:t>Chèn 80 vào vị trí 2</a:t>
            </a:r>
            <a:endParaRPr lang="vi-VN" sz="1800" dirty="0"/>
          </a:p>
        </p:txBody>
      </p:sp>
      <p:sp>
        <p:nvSpPr>
          <p:cNvPr id="23" name="a2cf_box572"/>
          <p:cNvSpPr/>
          <p:nvPr/>
        </p:nvSpPr>
        <p:spPr>
          <a:xfrm>
            <a:off x="914377"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85</a:t>
            </a:r>
            <a:endParaRPr lang="vi-VN" sz="2000" dirty="0"/>
          </a:p>
        </p:txBody>
      </p:sp>
      <p:sp>
        <p:nvSpPr>
          <p:cNvPr id="24" name="a2cf_box573"/>
          <p:cNvSpPr/>
          <p:nvPr/>
        </p:nvSpPr>
        <p:spPr>
          <a:xfrm>
            <a:off x="2413956" y="4617720"/>
            <a:ext cx="1377662" cy="685800"/>
          </a:xfrm>
          <a:prstGeom prst="roundRect">
            <a:avLst>
              <a:gd name="adj" fmla="val 18667"/>
            </a:avLst>
          </a:prstGeom>
          <a:solidFill>
            <a:schemeClr val="accent1"/>
          </a:solidFill>
          <a:ln/>
        </p:spPr>
        <p:txBody>
          <a:bodyPr wrap="square" lIns="0" tIns="0" rIns="0" bIns="0" rtlCol="0" anchor="ctr"/>
          <a:lstStyle/>
          <a:p>
            <a:pPr algn="ctr" indent="0" marL="0">
              <a:buNone/>
            </a:pPr>
            <a:r>
              <a:rPr lang="vi-VN" sz="2000" b="1" dirty="0">
                <a:solidFill>
                  <a:schemeClr val="bg1"/>
                </a:solidFill>
              </a:rPr>
              <a:t>80</a:t>
            </a:r>
            <a:endParaRPr lang="vi-VN" sz="2000" dirty="0"/>
          </a:p>
        </p:txBody>
      </p:sp>
      <p:sp>
        <p:nvSpPr>
          <p:cNvPr id="25" name="a2cf_box574"/>
          <p:cNvSpPr/>
          <p:nvPr/>
        </p:nvSpPr>
        <p:spPr>
          <a:xfrm>
            <a:off x="3913534"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72</a:t>
            </a:r>
            <a:endParaRPr lang="vi-VN" sz="2000" dirty="0"/>
          </a:p>
        </p:txBody>
      </p:sp>
      <p:sp>
        <p:nvSpPr>
          <p:cNvPr id="26" name="a2cf_line575"/>
          <p:cNvSpPr/>
          <p:nvPr/>
        </p:nvSpPr>
        <p:spPr>
          <a:xfrm>
            <a:off x="3121074" y="4498848"/>
            <a:ext cx="1219170" cy="0"/>
          </a:xfrm>
          <a:prstGeom prst="line">
            <a:avLst/>
          </a:prstGeom>
          <a:noFill/>
          <a:ln w="25400">
            <a:solidFill>
              <a:srgbClr val="DC2626"/>
            </a:solidFill>
            <a:prstDash val="solid"/>
            <a:tailEnd type="triangle"/>
          </a:ln>
        </p:spPr>
      </p:sp>
      <p:sp>
        <p:nvSpPr>
          <p:cNvPr id="27" name="a2cf_box576"/>
          <p:cNvSpPr/>
          <p:nvPr/>
        </p:nvSpPr>
        <p:spPr>
          <a:xfrm>
            <a:off x="5413113"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90</a:t>
            </a:r>
            <a:endParaRPr lang="vi-VN" sz="2000" dirty="0"/>
          </a:p>
        </p:txBody>
      </p:sp>
      <p:sp>
        <p:nvSpPr>
          <p:cNvPr id="28" name="a2cf_line577"/>
          <p:cNvSpPr/>
          <p:nvPr/>
        </p:nvSpPr>
        <p:spPr>
          <a:xfrm>
            <a:off x="4620652" y="4498848"/>
            <a:ext cx="1219170" cy="0"/>
          </a:xfrm>
          <a:prstGeom prst="line">
            <a:avLst/>
          </a:prstGeom>
          <a:noFill/>
          <a:ln w="25400">
            <a:solidFill>
              <a:srgbClr val="DC2626"/>
            </a:solidFill>
            <a:prstDash val="solid"/>
            <a:tailEnd type="triangle"/>
          </a:ln>
        </p:spPr>
      </p:sp>
      <p:sp>
        <p:nvSpPr>
          <p:cNvPr id="29" name="a2cf_box578"/>
          <p:cNvSpPr/>
          <p:nvPr/>
        </p:nvSpPr>
        <p:spPr>
          <a:xfrm>
            <a:off x="6912691"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64</a:t>
            </a:r>
            <a:endParaRPr lang="vi-VN" sz="2000" dirty="0"/>
          </a:p>
        </p:txBody>
      </p:sp>
      <p:sp>
        <p:nvSpPr>
          <p:cNvPr id="30" name="a2cf_line579"/>
          <p:cNvSpPr/>
          <p:nvPr/>
        </p:nvSpPr>
        <p:spPr>
          <a:xfrm>
            <a:off x="6120231" y="4498848"/>
            <a:ext cx="1219170" cy="0"/>
          </a:xfrm>
          <a:prstGeom prst="line">
            <a:avLst/>
          </a:prstGeom>
          <a:noFill/>
          <a:ln w="25400">
            <a:solidFill>
              <a:srgbClr val="DC2626"/>
            </a:solidFill>
            <a:prstDash val="solid"/>
            <a:tailEnd type="triangle"/>
          </a:ln>
        </p:spPr>
      </p:sp>
      <p:sp>
        <p:nvSpPr>
          <p:cNvPr id="31" name="a2cf_box580"/>
          <p:cNvSpPr/>
          <p:nvPr/>
        </p:nvSpPr>
        <p:spPr>
          <a:xfrm>
            <a:off x="8412270"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98</a:t>
            </a:r>
            <a:endParaRPr lang="vi-VN" sz="2000" dirty="0"/>
          </a:p>
        </p:txBody>
      </p:sp>
      <p:sp>
        <p:nvSpPr>
          <p:cNvPr id="32" name="a2cf_line581"/>
          <p:cNvSpPr/>
          <p:nvPr/>
        </p:nvSpPr>
        <p:spPr>
          <a:xfrm>
            <a:off x="7619809" y="4498848"/>
            <a:ext cx="1219170" cy="0"/>
          </a:xfrm>
          <a:prstGeom prst="line">
            <a:avLst/>
          </a:prstGeom>
          <a:noFill/>
          <a:ln w="25400">
            <a:solidFill>
              <a:srgbClr val="DC2626"/>
            </a:solidFill>
            <a:prstDash val="solid"/>
            <a:tailEnd type="triangle"/>
          </a:ln>
        </p:spPr>
      </p:sp>
      <p:sp>
        <p:nvSpPr>
          <p:cNvPr id="33" name="a2cf_box582"/>
          <p:cNvSpPr/>
          <p:nvPr/>
        </p:nvSpPr>
        <p:spPr>
          <a:xfrm>
            <a:off x="9911848" y="4617720"/>
            <a:ext cx="1377662" cy="685800"/>
          </a:xfrm>
          <a:prstGeom prst="roundRect">
            <a:avLst>
              <a:gd name="adj" fmla="val 18667"/>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77</a:t>
            </a:r>
            <a:endParaRPr lang="vi-VN" sz="2000" dirty="0"/>
          </a:p>
        </p:txBody>
      </p:sp>
      <p:sp>
        <p:nvSpPr>
          <p:cNvPr id="34" name="a2cf_line583"/>
          <p:cNvSpPr/>
          <p:nvPr/>
        </p:nvSpPr>
        <p:spPr>
          <a:xfrm>
            <a:off x="9119388" y="4498848"/>
            <a:ext cx="1219170" cy="0"/>
          </a:xfrm>
          <a:prstGeom prst="line">
            <a:avLst/>
          </a:prstGeom>
          <a:noFill/>
          <a:ln w="25400">
            <a:solidFill>
              <a:srgbClr val="DC2626"/>
            </a:solidFill>
            <a:prstDash val="solid"/>
            <a:tailEnd type="triangle"/>
          </a:ln>
        </p:spPr>
      </p:sp>
      <p:sp>
        <p:nvSpPr>
          <p:cNvPr id="35" name="a3af_box584"/>
          <p:cNvSpPr/>
          <p:nvPr/>
        </p:nvSpPr>
        <p:spPr>
          <a:xfrm>
            <a:off x="609585" y="5532120"/>
            <a:ext cx="10972526" cy="777240"/>
          </a:xfrm>
          <a:prstGeom prst="roundRect">
            <a:avLst>
              <a:gd name="adj" fmla="val 16471"/>
            </a:avLst>
          </a:prstGeom>
          <a:solidFill>
            <a:srgbClr val="FCEDF5"/>
          </a:solidFill>
          <a:ln w="25400">
            <a:solidFill>
              <a:srgbClr val="DC2626"/>
            </a:solidFill>
            <a:prstDash val="solid"/>
          </a:ln>
        </p:spPr>
      </p:sp>
      <p:pic>
        <p:nvPicPr>
          <p:cNvPr id="36" name="a3af_icon585" descr="preencoded.png">    </p:cNvPr>
          <p:cNvPicPr>
            <a:picLocks noChangeAspect="1"/>
          </p:cNvPicPr>
          <p:nvPr/>
        </p:nvPicPr>
        <p:blipFill>
          <a:blip r:embed="rId3"/>
          <a:stretch>
            <a:fillRect/>
          </a:stretch>
        </p:blipFill>
        <p:spPr>
          <a:xfrm>
            <a:off x="982950" y="5715000"/>
            <a:ext cx="411480" cy="411480"/>
          </a:xfrm>
          <a:prstGeom prst="rect">
            <a:avLst/>
          </a:prstGeom>
        </p:spPr>
      </p:pic>
      <p:sp>
        <p:nvSpPr>
          <p:cNvPr id="37" name="a3af_txt586"/>
          <p:cNvSpPr txBox="1"/>
          <p:nvPr/>
        </p:nvSpPr>
        <p:spPr>
          <a:xfrm>
            <a:off x="1706837" y="5532120"/>
            <a:ext cx="9631439" cy="777240"/>
          </a:xfrm>
          <a:prstGeom prst="rect">
            <a:avLst/>
          </a:prstGeom>
          <a:noFill/>
          <a:ln/>
        </p:spPr>
        <p:txBody>
          <a:bodyPr wrap="square" lIns="0" tIns="0" rIns="0" bIns="0" rtlCol="0" anchor="ctr"/>
          <a:lstStyle/>
          <a:p>
            <a:pPr indent="0" marL="0">
              <a:buNone/>
            </a:pPr>
            <a:r>
              <a:rPr lang="vi-VN" sz="2000" b="1" dirty="0">
                <a:solidFill>
                  <a:schemeClr val="tx1"/>
                </a:solidFill>
              </a:rPr>
              <a:t>Chèn/xóa ở giữa: phải dời nhiều phần tử · O(n)</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20</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Danh sách liên kết </a:t>
            </a:r>
            <a:pPr algn="l" indent="0" marL="0">
              <a:buNone/>
            </a:pPr>
            <a:r>
              <a:rPr lang="vi-VN" sz="2400" b="1" dirty="0">
                <a:solidFill>
                  <a:schemeClr val="tx2"/>
                </a:solidFill>
              </a:rPr>
              <a:t>(Linked List)</a:t>
            </a:r>
            <a:endParaRPr lang="vi-VN" sz="3000" dirty="0"/>
          </a:p>
        </p:txBody>
      </p:sp>
      <p:pic>
        <p:nvPicPr>
          <p:cNvPr id="3" name="o_titleEmo587"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588"/>
          <p:cNvSpPr/>
          <p:nvPr/>
        </p:nvSpPr>
        <p:spPr>
          <a:xfrm>
            <a:off x="609585" y="1463040"/>
            <a:ext cx="1097253" cy="685800"/>
          </a:xfrm>
          <a:prstGeom prst="roundRect">
            <a:avLst>
              <a:gd name="adj" fmla="val 18667"/>
            </a:avLst>
          </a:prstGeom>
          <a:solidFill>
            <a:srgbClr val="FCEDF5"/>
          </a:solidFill>
          <a:ln/>
        </p:spPr>
        <p:txBody>
          <a:bodyPr wrap="square" lIns="0" tIns="0" rIns="0" bIns="0" rtlCol="0" anchor="ctr"/>
          <a:lstStyle/>
          <a:p>
            <a:pPr algn="ctr" indent="0" marL="0">
              <a:buNone/>
            </a:pPr>
            <a:r>
              <a:rPr lang="vi-VN" sz="1800" b="1" dirty="0">
                <a:solidFill>
                  <a:schemeClr val="accent4"/>
                </a:solidFill>
              </a:rPr>
              <a:t>list</a:t>
            </a:r>
            <a:endParaRPr lang="vi-VN" sz="1800" dirty="0"/>
          </a:p>
        </p:txBody>
      </p:sp>
      <p:sp>
        <p:nvSpPr>
          <p:cNvPr id="5" name="o_line589"/>
          <p:cNvSpPr/>
          <p:nvPr/>
        </p:nvSpPr>
        <p:spPr>
          <a:xfrm>
            <a:off x="1706837" y="1805940"/>
            <a:ext cx="426709" cy="0"/>
          </a:xfrm>
          <a:prstGeom prst="line">
            <a:avLst/>
          </a:prstGeom>
          <a:noFill/>
          <a:ln w="25400">
            <a:solidFill>
              <a:schemeClr val="accent4"/>
            </a:solidFill>
            <a:prstDash val="solid"/>
            <a:tailEnd type="triangle"/>
          </a:ln>
        </p:spPr>
      </p:sp>
      <p:sp>
        <p:nvSpPr>
          <p:cNvPr id="6" name="o_box590"/>
          <p:cNvSpPr/>
          <p:nvPr/>
        </p:nvSpPr>
        <p:spPr>
          <a:xfrm>
            <a:off x="2170122" y="146304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12</a:t>
            </a:r>
            <a:endParaRPr lang="vi-VN" sz="2000" dirty="0"/>
          </a:p>
        </p:txBody>
      </p:sp>
      <p:sp>
        <p:nvSpPr>
          <p:cNvPr id="7" name="o_box591"/>
          <p:cNvSpPr/>
          <p:nvPr/>
        </p:nvSpPr>
        <p:spPr>
          <a:xfrm>
            <a:off x="3145457" y="1463040"/>
            <a:ext cx="512051" cy="685800"/>
          </a:xfrm>
          <a:prstGeom prst="rect">
            <a:avLst/>
          </a:prstGeom>
          <a:ln w="19050">
            <a:solidFill>
              <a:srgbClr val="CBD5E1"/>
            </a:solidFill>
            <a:prstDash val="solid"/>
          </a:ln>
        </p:spPr>
      </p:sp>
      <p:sp>
        <p:nvSpPr>
          <p:cNvPr id="8" name="o_circ592"/>
          <p:cNvSpPr/>
          <p:nvPr/>
        </p:nvSpPr>
        <p:spPr>
          <a:xfrm>
            <a:off x="3335951" y="1746504"/>
            <a:ext cx="118872" cy="118872"/>
          </a:xfrm>
          <a:prstGeom prst="ellipse">
            <a:avLst/>
          </a:prstGeom>
          <a:solidFill>
            <a:schemeClr val="accent4"/>
          </a:solidFill>
          <a:ln/>
        </p:spPr>
      </p:sp>
      <p:sp>
        <p:nvSpPr>
          <p:cNvPr id="9" name="o_line593"/>
          <p:cNvSpPr/>
          <p:nvPr/>
        </p:nvSpPr>
        <p:spPr>
          <a:xfrm>
            <a:off x="3474633" y="1805940"/>
            <a:ext cx="707118" cy="0"/>
          </a:xfrm>
          <a:prstGeom prst="line">
            <a:avLst/>
          </a:prstGeom>
          <a:noFill/>
          <a:ln w="25400">
            <a:solidFill>
              <a:schemeClr val="accent4"/>
            </a:solidFill>
            <a:prstDash val="solid"/>
            <a:tailEnd type="triangle"/>
          </a:ln>
        </p:spPr>
      </p:sp>
      <p:sp>
        <p:nvSpPr>
          <p:cNvPr id="10" name="o_box594"/>
          <p:cNvSpPr/>
          <p:nvPr/>
        </p:nvSpPr>
        <p:spPr>
          <a:xfrm>
            <a:off x="4181751" y="146304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25</a:t>
            </a:r>
            <a:endParaRPr lang="vi-VN" sz="2000" dirty="0"/>
          </a:p>
        </p:txBody>
      </p:sp>
      <p:sp>
        <p:nvSpPr>
          <p:cNvPr id="11" name="o_box595"/>
          <p:cNvSpPr/>
          <p:nvPr/>
        </p:nvSpPr>
        <p:spPr>
          <a:xfrm>
            <a:off x="5157087" y="1463040"/>
            <a:ext cx="512051" cy="685800"/>
          </a:xfrm>
          <a:prstGeom prst="rect">
            <a:avLst/>
          </a:prstGeom>
          <a:ln w="19050">
            <a:solidFill>
              <a:srgbClr val="CBD5E1"/>
            </a:solidFill>
            <a:prstDash val="solid"/>
          </a:ln>
        </p:spPr>
      </p:sp>
      <p:sp>
        <p:nvSpPr>
          <p:cNvPr id="12" name="o_circ596"/>
          <p:cNvSpPr/>
          <p:nvPr/>
        </p:nvSpPr>
        <p:spPr>
          <a:xfrm>
            <a:off x="5347581" y="1746504"/>
            <a:ext cx="118872" cy="118872"/>
          </a:xfrm>
          <a:prstGeom prst="ellipse">
            <a:avLst/>
          </a:prstGeom>
          <a:solidFill>
            <a:schemeClr val="accent4"/>
          </a:solidFill>
          <a:ln/>
        </p:spPr>
      </p:sp>
      <p:sp>
        <p:nvSpPr>
          <p:cNvPr id="13" name="o_line597"/>
          <p:cNvSpPr/>
          <p:nvPr/>
        </p:nvSpPr>
        <p:spPr>
          <a:xfrm>
            <a:off x="5486263" y="1805940"/>
            <a:ext cx="707118" cy="0"/>
          </a:xfrm>
          <a:prstGeom prst="line">
            <a:avLst/>
          </a:prstGeom>
          <a:noFill/>
          <a:ln w="25400">
            <a:solidFill>
              <a:schemeClr val="accent4"/>
            </a:solidFill>
            <a:prstDash val="solid"/>
            <a:tailEnd type="triangle"/>
          </a:ln>
        </p:spPr>
      </p:sp>
      <p:sp>
        <p:nvSpPr>
          <p:cNvPr id="14" name="o_box598"/>
          <p:cNvSpPr/>
          <p:nvPr/>
        </p:nvSpPr>
        <p:spPr>
          <a:xfrm>
            <a:off x="6193381" y="146304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37</a:t>
            </a:r>
            <a:endParaRPr lang="vi-VN" sz="2000" dirty="0"/>
          </a:p>
        </p:txBody>
      </p:sp>
      <p:sp>
        <p:nvSpPr>
          <p:cNvPr id="15" name="o_box599"/>
          <p:cNvSpPr/>
          <p:nvPr/>
        </p:nvSpPr>
        <p:spPr>
          <a:xfrm>
            <a:off x="7168717" y="1463040"/>
            <a:ext cx="512051" cy="685800"/>
          </a:xfrm>
          <a:prstGeom prst="rect">
            <a:avLst/>
          </a:prstGeom>
          <a:ln w="19050">
            <a:solidFill>
              <a:srgbClr val="CBD5E1"/>
            </a:solidFill>
            <a:prstDash val="solid"/>
          </a:ln>
        </p:spPr>
      </p:sp>
      <p:sp>
        <p:nvSpPr>
          <p:cNvPr id="16" name="o_circ600"/>
          <p:cNvSpPr/>
          <p:nvPr/>
        </p:nvSpPr>
        <p:spPr>
          <a:xfrm>
            <a:off x="7359211" y="1746504"/>
            <a:ext cx="118872" cy="118872"/>
          </a:xfrm>
          <a:prstGeom prst="ellipse">
            <a:avLst/>
          </a:prstGeom>
          <a:solidFill>
            <a:schemeClr val="accent4"/>
          </a:solidFill>
          <a:ln/>
        </p:spPr>
      </p:sp>
      <p:sp>
        <p:nvSpPr>
          <p:cNvPr id="17" name="o_line601"/>
          <p:cNvSpPr/>
          <p:nvPr/>
        </p:nvSpPr>
        <p:spPr>
          <a:xfrm>
            <a:off x="7497893" y="1805940"/>
            <a:ext cx="707118" cy="0"/>
          </a:xfrm>
          <a:prstGeom prst="line">
            <a:avLst/>
          </a:prstGeom>
          <a:noFill/>
          <a:ln w="25400">
            <a:solidFill>
              <a:schemeClr val="accent4"/>
            </a:solidFill>
            <a:prstDash val="solid"/>
            <a:tailEnd type="triangle"/>
          </a:ln>
        </p:spPr>
      </p:sp>
      <p:sp>
        <p:nvSpPr>
          <p:cNvPr id="18" name="o_box602"/>
          <p:cNvSpPr/>
          <p:nvPr/>
        </p:nvSpPr>
        <p:spPr>
          <a:xfrm>
            <a:off x="8205011" y="146304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48</a:t>
            </a:r>
            <a:endParaRPr lang="vi-VN" sz="2000" dirty="0"/>
          </a:p>
        </p:txBody>
      </p:sp>
      <p:sp>
        <p:nvSpPr>
          <p:cNvPr id="19" name="o_box603"/>
          <p:cNvSpPr/>
          <p:nvPr/>
        </p:nvSpPr>
        <p:spPr>
          <a:xfrm>
            <a:off x="9180346" y="1463040"/>
            <a:ext cx="512051" cy="685800"/>
          </a:xfrm>
          <a:prstGeom prst="rect">
            <a:avLst/>
          </a:prstGeom>
          <a:ln w="19050">
            <a:solidFill>
              <a:srgbClr val="CBD5E1"/>
            </a:solidFill>
            <a:prstDash val="solid"/>
          </a:ln>
        </p:spPr>
      </p:sp>
      <p:sp>
        <p:nvSpPr>
          <p:cNvPr id="20" name="o_line604"/>
          <p:cNvSpPr/>
          <p:nvPr/>
        </p:nvSpPr>
        <p:spPr>
          <a:xfrm flipV="1">
            <a:off x="9180346" y="1463040"/>
            <a:ext cx="512051" cy="685800"/>
          </a:xfrm>
          <a:prstGeom prst="line">
            <a:avLst/>
          </a:prstGeom>
          <a:noFill/>
          <a:ln w="25400">
            <a:solidFill>
              <a:schemeClr val="tx2"/>
            </a:solidFill>
            <a:prstDash val="solid"/>
          </a:ln>
        </p:spPr>
      </p:sp>
      <p:sp>
        <p:nvSpPr>
          <p:cNvPr id="21" name="o_line605"/>
          <p:cNvSpPr/>
          <p:nvPr/>
        </p:nvSpPr>
        <p:spPr>
          <a:xfrm>
            <a:off x="2657790" y="2176272"/>
            <a:ext cx="0" cy="155448"/>
          </a:xfrm>
          <a:prstGeom prst="line">
            <a:avLst/>
          </a:prstGeom>
          <a:noFill/>
          <a:ln w="15875">
            <a:solidFill>
              <a:schemeClr val="tx2"/>
            </a:solidFill>
            <a:prstDash val="solid"/>
          </a:ln>
        </p:spPr>
      </p:sp>
      <p:sp>
        <p:nvSpPr>
          <p:cNvPr id="22" name="o_line606"/>
          <p:cNvSpPr/>
          <p:nvPr/>
        </p:nvSpPr>
        <p:spPr>
          <a:xfrm>
            <a:off x="3401483" y="2176272"/>
            <a:ext cx="0" cy="155448"/>
          </a:xfrm>
          <a:prstGeom prst="line">
            <a:avLst/>
          </a:prstGeom>
          <a:noFill/>
          <a:ln w="15875">
            <a:solidFill>
              <a:schemeClr val="tx2"/>
            </a:solidFill>
            <a:prstDash val="solid"/>
          </a:ln>
        </p:spPr>
      </p:sp>
      <p:sp>
        <p:nvSpPr>
          <p:cNvPr id="23" name="o_txt607"/>
          <p:cNvSpPr txBox="1"/>
          <p:nvPr/>
        </p:nvSpPr>
        <p:spPr>
          <a:xfrm>
            <a:off x="731502" y="2331720"/>
            <a:ext cx="2292039" cy="320040"/>
          </a:xfrm>
          <a:prstGeom prst="rect">
            <a:avLst/>
          </a:prstGeom>
          <a:noFill/>
          <a:ln/>
        </p:spPr>
        <p:txBody>
          <a:bodyPr wrap="square" lIns="0" tIns="0" rIns="0" bIns="0" rtlCol="0" anchor="t"/>
          <a:lstStyle/>
          <a:p>
            <a:pPr algn="r" indent="0" marL="0">
              <a:buNone/>
            </a:pPr>
            <a:r>
              <a:rPr lang="vi-VN" sz="1400" dirty="0">
                <a:solidFill>
                  <a:schemeClr val="tx2"/>
                </a:solidFill>
              </a:rPr>
              <a:t>dữ liệu </a:t>
            </a:r>
            <a:pPr algn="r" indent="0" marL="0">
              <a:buNone/>
            </a:pPr>
            <a:r>
              <a:rPr lang="vi-VN" sz="1400" dirty="0">
                <a:solidFill>
                  <a:schemeClr val="tx2"/>
                </a:solidFill>
              </a:rPr>
              <a:t>(data)</a:t>
            </a:r>
            <a:endParaRPr lang="vi-VN" sz="2000" dirty="0"/>
          </a:p>
        </p:txBody>
      </p:sp>
      <p:sp>
        <p:nvSpPr>
          <p:cNvPr id="24" name="o_txt608"/>
          <p:cNvSpPr txBox="1"/>
          <p:nvPr/>
        </p:nvSpPr>
        <p:spPr>
          <a:xfrm>
            <a:off x="3279566" y="2331720"/>
            <a:ext cx="2438339" cy="320040"/>
          </a:xfrm>
          <a:prstGeom prst="rect">
            <a:avLst/>
          </a:prstGeom>
          <a:noFill/>
          <a:ln/>
        </p:spPr>
        <p:txBody>
          <a:bodyPr wrap="square" lIns="0" tIns="0" rIns="0" bIns="0" rtlCol="0" anchor="t"/>
          <a:lstStyle/>
          <a:p>
            <a:pPr algn="l" indent="0" marL="0">
              <a:buNone/>
            </a:pPr>
            <a:r>
              <a:rPr lang="vi-VN" sz="1400" dirty="0">
                <a:solidFill>
                  <a:schemeClr val="tx2"/>
                </a:solidFill>
              </a:rPr>
              <a:t>liên kết </a:t>
            </a:r>
            <a:pPr algn="l" indent="0" marL="0">
              <a:buNone/>
            </a:pPr>
            <a:r>
              <a:rPr lang="vi-VN" sz="1400" dirty="0">
                <a:solidFill>
                  <a:schemeClr val="tx2"/>
                </a:solidFill>
              </a:rPr>
              <a:t>(link)</a:t>
            </a:r>
            <a:endParaRPr lang="vi-VN" sz="2000" dirty="0"/>
          </a:p>
        </p:txBody>
      </p:sp>
      <p:sp>
        <p:nvSpPr>
          <p:cNvPr id="25" name="a1cf_txt609"/>
          <p:cNvSpPr txBox="1"/>
          <p:nvPr/>
        </p:nvSpPr>
        <p:spPr>
          <a:xfrm>
            <a:off x="609585" y="2834640"/>
            <a:ext cx="6095848" cy="384048"/>
          </a:xfrm>
          <a:prstGeom prst="rect">
            <a:avLst/>
          </a:prstGeom>
          <a:noFill/>
          <a:ln/>
        </p:spPr>
        <p:txBody>
          <a:bodyPr wrap="square" lIns="0" tIns="0" rIns="0" bIns="0" rtlCol="0" anchor="t"/>
          <a:lstStyle/>
          <a:p>
            <a:pPr indent="0" marL="0">
              <a:buNone/>
            </a:pPr>
            <a:r>
              <a:rPr lang="vi-VN" sz="1800" b="1" dirty="0">
                <a:solidFill>
                  <a:schemeClr val="accent4"/>
                </a:solidFill>
              </a:rPr>
              <a:t>Chèn 30 sau 25</a:t>
            </a:r>
            <a:endParaRPr lang="vi-VN" sz="1800" dirty="0"/>
          </a:p>
        </p:txBody>
      </p:sp>
      <p:sp>
        <p:nvSpPr>
          <p:cNvPr id="26" name="a1cf_box610"/>
          <p:cNvSpPr/>
          <p:nvPr/>
        </p:nvSpPr>
        <p:spPr>
          <a:xfrm>
            <a:off x="609585" y="3383280"/>
            <a:ext cx="1097253" cy="685800"/>
          </a:xfrm>
          <a:prstGeom prst="roundRect">
            <a:avLst>
              <a:gd name="adj" fmla="val 18667"/>
            </a:avLst>
          </a:prstGeom>
          <a:solidFill>
            <a:srgbClr val="FCEDF5"/>
          </a:solidFill>
          <a:ln/>
        </p:spPr>
        <p:txBody>
          <a:bodyPr wrap="square" lIns="0" tIns="0" rIns="0" bIns="0" rtlCol="0" anchor="ctr"/>
          <a:lstStyle/>
          <a:p>
            <a:pPr algn="ctr" indent="0" marL="0">
              <a:buNone/>
            </a:pPr>
            <a:r>
              <a:rPr lang="vi-VN" sz="1800" b="1" dirty="0">
                <a:solidFill>
                  <a:schemeClr val="accent4"/>
                </a:solidFill>
              </a:rPr>
              <a:t>list</a:t>
            </a:r>
            <a:endParaRPr lang="vi-VN" sz="1800" dirty="0"/>
          </a:p>
        </p:txBody>
      </p:sp>
      <p:sp>
        <p:nvSpPr>
          <p:cNvPr id="27" name="a1cf_line611"/>
          <p:cNvSpPr/>
          <p:nvPr/>
        </p:nvSpPr>
        <p:spPr>
          <a:xfrm>
            <a:off x="1706837" y="3726180"/>
            <a:ext cx="316984" cy="0"/>
          </a:xfrm>
          <a:prstGeom prst="line">
            <a:avLst/>
          </a:prstGeom>
          <a:noFill/>
          <a:ln w="25400">
            <a:solidFill>
              <a:schemeClr val="accent4"/>
            </a:solidFill>
            <a:prstDash val="solid"/>
            <a:tailEnd type="triangle"/>
          </a:ln>
        </p:spPr>
      </p:sp>
      <p:sp>
        <p:nvSpPr>
          <p:cNvPr id="28" name="a1cf_box612"/>
          <p:cNvSpPr/>
          <p:nvPr/>
        </p:nvSpPr>
        <p:spPr>
          <a:xfrm>
            <a:off x="2048205" y="338328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12</a:t>
            </a:r>
            <a:endParaRPr lang="vi-VN" sz="2000" dirty="0"/>
          </a:p>
        </p:txBody>
      </p:sp>
      <p:sp>
        <p:nvSpPr>
          <p:cNvPr id="29" name="a1cf_box613"/>
          <p:cNvSpPr/>
          <p:nvPr/>
        </p:nvSpPr>
        <p:spPr>
          <a:xfrm>
            <a:off x="3023540" y="3383280"/>
            <a:ext cx="512051" cy="685800"/>
          </a:xfrm>
          <a:prstGeom prst="rect">
            <a:avLst/>
          </a:prstGeom>
          <a:ln w="19050">
            <a:solidFill>
              <a:srgbClr val="CBD5E1"/>
            </a:solidFill>
            <a:prstDash val="solid"/>
          </a:ln>
        </p:spPr>
      </p:sp>
      <p:sp>
        <p:nvSpPr>
          <p:cNvPr id="30" name="a1cf_circ614"/>
          <p:cNvSpPr/>
          <p:nvPr/>
        </p:nvSpPr>
        <p:spPr>
          <a:xfrm>
            <a:off x="3214034" y="3666744"/>
            <a:ext cx="118872" cy="118872"/>
          </a:xfrm>
          <a:prstGeom prst="ellipse">
            <a:avLst/>
          </a:prstGeom>
          <a:solidFill>
            <a:schemeClr val="accent4"/>
          </a:solidFill>
          <a:ln/>
        </p:spPr>
      </p:sp>
      <p:sp>
        <p:nvSpPr>
          <p:cNvPr id="31" name="a1cf_line615"/>
          <p:cNvSpPr/>
          <p:nvPr/>
        </p:nvSpPr>
        <p:spPr>
          <a:xfrm>
            <a:off x="3352716" y="3726180"/>
            <a:ext cx="621776" cy="0"/>
          </a:xfrm>
          <a:prstGeom prst="line">
            <a:avLst/>
          </a:prstGeom>
          <a:noFill/>
          <a:ln w="25400">
            <a:solidFill>
              <a:schemeClr val="accent4"/>
            </a:solidFill>
            <a:prstDash val="solid"/>
            <a:tailEnd type="triangle"/>
          </a:ln>
        </p:spPr>
      </p:sp>
      <p:sp>
        <p:nvSpPr>
          <p:cNvPr id="32" name="a1cf_box616"/>
          <p:cNvSpPr/>
          <p:nvPr/>
        </p:nvSpPr>
        <p:spPr>
          <a:xfrm>
            <a:off x="3974493" y="338328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25</a:t>
            </a:r>
            <a:endParaRPr lang="vi-VN" sz="2000" dirty="0"/>
          </a:p>
        </p:txBody>
      </p:sp>
      <p:sp>
        <p:nvSpPr>
          <p:cNvPr id="33" name="a1cf_box617"/>
          <p:cNvSpPr/>
          <p:nvPr/>
        </p:nvSpPr>
        <p:spPr>
          <a:xfrm>
            <a:off x="4949828" y="3383280"/>
            <a:ext cx="512051" cy="685800"/>
          </a:xfrm>
          <a:prstGeom prst="rect">
            <a:avLst/>
          </a:prstGeom>
          <a:ln w="19050">
            <a:solidFill>
              <a:srgbClr val="CBD5E1"/>
            </a:solidFill>
            <a:prstDash val="solid"/>
          </a:ln>
        </p:spPr>
      </p:sp>
      <p:sp>
        <p:nvSpPr>
          <p:cNvPr id="34" name="a1cf_circ618"/>
          <p:cNvSpPr/>
          <p:nvPr/>
        </p:nvSpPr>
        <p:spPr>
          <a:xfrm>
            <a:off x="5140322" y="3666744"/>
            <a:ext cx="118872" cy="118872"/>
          </a:xfrm>
          <a:prstGeom prst="ellipse">
            <a:avLst/>
          </a:prstGeom>
          <a:solidFill>
            <a:schemeClr val="accent1"/>
          </a:solidFill>
          <a:ln/>
        </p:spPr>
      </p:sp>
      <p:sp>
        <p:nvSpPr>
          <p:cNvPr id="35" name="a1cf_line619"/>
          <p:cNvSpPr/>
          <p:nvPr/>
        </p:nvSpPr>
        <p:spPr>
          <a:xfrm>
            <a:off x="5279004" y="3726180"/>
            <a:ext cx="621776" cy="0"/>
          </a:xfrm>
          <a:prstGeom prst="line">
            <a:avLst/>
          </a:prstGeom>
          <a:noFill/>
          <a:ln w="38100">
            <a:solidFill>
              <a:schemeClr val="accent1"/>
            </a:solidFill>
            <a:prstDash val="solid"/>
            <a:tailEnd type="triangle"/>
          </a:ln>
        </p:spPr>
      </p:sp>
      <p:sp>
        <p:nvSpPr>
          <p:cNvPr id="36" name="a1cf_box620"/>
          <p:cNvSpPr/>
          <p:nvPr/>
        </p:nvSpPr>
        <p:spPr>
          <a:xfrm>
            <a:off x="5900780" y="3383280"/>
            <a:ext cx="975336" cy="685800"/>
          </a:xfrm>
          <a:prstGeom prst="rect">
            <a:avLst/>
          </a:prstGeom>
          <a:solidFill>
            <a:schemeClr val="accent1"/>
          </a:solidFill>
          <a:ln w="19050">
            <a:solidFill>
              <a:srgbClr val="D97706"/>
            </a:solidFill>
            <a:prstDash val="solid"/>
          </a:ln>
        </p:spPr>
        <p:txBody>
          <a:bodyPr wrap="square" lIns="0" tIns="0" rIns="0" bIns="0" rtlCol="0" anchor="ctr"/>
          <a:lstStyle/>
          <a:p>
            <a:pPr algn="ctr" indent="0" marL="0">
              <a:buNone/>
            </a:pPr>
            <a:r>
              <a:rPr lang="vi-VN" sz="2000" b="1" dirty="0">
                <a:solidFill>
                  <a:schemeClr val="bg1"/>
                </a:solidFill>
              </a:rPr>
              <a:t>30</a:t>
            </a:r>
            <a:endParaRPr lang="vi-VN" sz="2000" dirty="0"/>
          </a:p>
        </p:txBody>
      </p:sp>
      <p:sp>
        <p:nvSpPr>
          <p:cNvPr id="37" name="a1cf_box621"/>
          <p:cNvSpPr/>
          <p:nvPr/>
        </p:nvSpPr>
        <p:spPr>
          <a:xfrm>
            <a:off x="6876116" y="3383280"/>
            <a:ext cx="512051" cy="685800"/>
          </a:xfrm>
          <a:prstGeom prst="rect">
            <a:avLst/>
          </a:prstGeom>
          <a:solidFill>
            <a:schemeClr val="accent1"/>
          </a:solidFill>
          <a:ln w="19050">
            <a:solidFill>
              <a:srgbClr val="D97706"/>
            </a:solidFill>
            <a:prstDash val="solid"/>
          </a:ln>
        </p:spPr>
      </p:sp>
      <p:sp>
        <p:nvSpPr>
          <p:cNvPr id="38" name="a1cf_circ622"/>
          <p:cNvSpPr/>
          <p:nvPr/>
        </p:nvSpPr>
        <p:spPr>
          <a:xfrm>
            <a:off x="7066610" y="3666744"/>
            <a:ext cx="118872" cy="118872"/>
          </a:xfrm>
          <a:prstGeom prst="ellipse">
            <a:avLst/>
          </a:prstGeom>
          <a:solidFill>
            <a:schemeClr val="bg1"/>
          </a:solidFill>
          <a:ln/>
        </p:spPr>
      </p:sp>
      <p:sp>
        <p:nvSpPr>
          <p:cNvPr id="39" name="a1cf_line623"/>
          <p:cNvSpPr/>
          <p:nvPr/>
        </p:nvSpPr>
        <p:spPr>
          <a:xfrm>
            <a:off x="7205292" y="3726180"/>
            <a:ext cx="621776" cy="0"/>
          </a:xfrm>
          <a:prstGeom prst="line">
            <a:avLst/>
          </a:prstGeom>
          <a:noFill/>
          <a:ln w="38100">
            <a:solidFill>
              <a:schemeClr val="accent1"/>
            </a:solidFill>
            <a:prstDash val="solid"/>
            <a:tailEnd type="triangle"/>
          </a:ln>
        </p:spPr>
      </p:sp>
      <p:sp>
        <p:nvSpPr>
          <p:cNvPr id="40" name="a1cf_box624"/>
          <p:cNvSpPr/>
          <p:nvPr/>
        </p:nvSpPr>
        <p:spPr>
          <a:xfrm>
            <a:off x="7827068" y="338328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37</a:t>
            </a:r>
            <a:endParaRPr lang="vi-VN" sz="2000" dirty="0"/>
          </a:p>
        </p:txBody>
      </p:sp>
      <p:sp>
        <p:nvSpPr>
          <p:cNvPr id="41" name="a1cf_box625"/>
          <p:cNvSpPr/>
          <p:nvPr/>
        </p:nvSpPr>
        <p:spPr>
          <a:xfrm>
            <a:off x="8802404" y="3383280"/>
            <a:ext cx="512051" cy="685800"/>
          </a:xfrm>
          <a:prstGeom prst="rect">
            <a:avLst/>
          </a:prstGeom>
          <a:ln w="19050">
            <a:solidFill>
              <a:srgbClr val="CBD5E1"/>
            </a:solidFill>
            <a:prstDash val="solid"/>
          </a:ln>
        </p:spPr>
      </p:sp>
      <p:sp>
        <p:nvSpPr>
          <p:cNvPr id="42" name="a1cf_circ626"/>
          <p:cNvSpPr/>
          <p:nvPr/>
        </p:nvSpPr>
        <p:spPr>
          <a:xfrm>
            <a:off x="8992898" y="3666744"/>
            <a:ext cx="118872" cy="118872"/>
          </a:xfrm>
          <a:prstGeom prst="ellipse">
            <a:avLst/>
          </a:prstGeom>
          <a:solidFill>
            <a:schemeClr val="accent4"/>
          </a:solidFill>
          <a:ln/>
        </p:spPr>
      </p:sp>
      <p:sp>
        <p:nvSpPr>
          <p:cNvPr id="43" name="a1cf_line627"/>
          <p:cNvSpPr/>
          <p:nvPr/>
        </p:nvSpPr>
        <p:spPr>
          <a:xfrm>
            <a:off x="9131580" y="3726180"/>
            <a:ext cx="621776" cy="0"/>
          </a:xfrm>
          <a:prstGeom prst="line">
            <a:avLst/>
          </a:prstGeom>
          <a:noFill/>
          <a:ln w="25400">
            <a:solidFill>
              <a:schemeClr val="accent4"/>
            </a:solidFill>
            <a:prstDash val="solid"/>
            <a:tailEnd type="triangle"/>
          </a:ln>
        </p:spPr>
      </p:sp>
      <p:sp>
        <p:nvSpPr>
          <p:cNvPr id="44" name="a1cf_box628"/>
          <p:cNvSpPr/>
          <p:nvPr/>
        </p:nvSpPr>
        <p:spPr>
          <a:xfrm>
            <a:off x="9753356" y="3383280"/>
            <a:ext cx="975336" cy="685800"/>
          </a:xfrm>
          <a:prstGeom prst="rect">
            <a:avLst/>
          </a:prstGeom>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48</a:t>
            </a:r>
            <a:endParaRPr lang="vi-VN" sz="2000" dirty="0"/>
          </a:p>
        </p:txBody>
      </p:sp>
      <p:sp>
        <p:nvSpPr>
          <p:cNvPr id="45" name="a1cf_box629"/>
          <p:cNvSpPr/>
          <p:nvPr/>
        </p:nvSpPr>
        <p:spPr>
          <a:xfrm>
            <a:off x="10728692" y="3383280"/>
            <a:ext cx="512051" cy="685800"/>
          </a:xfrm>
          <a:prstGeom prst="rect">
            <a:avLst/>
          </a:prstGeom>
          <a:ln w="19050">
            <a:solidFill>
              <a:srgbClr val="CBD5E1"/>
            </a:solidFill>
            <a:prstDash val="solid"/>
          </a:ln>
        </p:spPr>
      </p:sp>
      <p:sp>
        <p:nvSpPr>
          <p:cNvPr id="46" name="a1cf_line630"/>
          <p:cNvSpPr/>
          <p:nvPr/>
        </p:nvSpPr>
        <p:spPr>
          <a:xfrm flipV="1">
            <a:off x="10728692" y="3383280"/>
            <a:ext cx="512051" cy="685800"/>
          </a:xfrm>
          <a:prstGeom prst="line">
            <a:avLst/>
          </a:prstGeom>
          <a:noFill/>
          <a:ln w="25400">
            <a:solidFill>
              <a:schemeClr val="tx2"/>
            </a:solidFill>
            <a:prstDash val="solid"/>
          </a:ln>
        </p:spPr>
      </p:sp>
      <p:sp>
        <p:nvSpPr>
          <p:cNvPr id="47" name="a2cf_box631"/>
          <p:cNvSpPr/>
          <p:nvPr/>
        </p:nvSpPr>
        <p:spPr>
          <a:xfrm>
            <a:off x="609585" y="4526280"/>
            <a:ext cx="10972526" cy="777240"/>
          </a:xfrm>
          <a:prstGeom prst="roundRect">
            <a:avLst>
              <a:gd name="adj" fmla="val 16471"/>
            </a:avLst>
          </a:prstGeom>
          <a:solidFill>
            <a:srgbClr val="FCEDF5"/>
          </a:solidFill>
          <a:ln w="25400">
            <a:solidFill>
              <a:schemeClr val="accent6"/>
            </a:solidFill>
            <a:prstDash val="solid"/>
          </a:ln>
        </p:spPr>
      </p:sp>
      <p:pic>
        <p:nvPicPr>
          <p:cNvPr id="48" name="a2cf_icon632" descr="preencoded.png">    </p:cNvPr>
          <p:cNvPicPr>
            <a:picLocks noChangeAspect="1"/>
          </p:cNvPicPr>
          <p:nvPr/>
        </p:nvPicPr>
        <p:blipFill>
          <a:blip r:embed="rId2"/>
          <a:stretch>
            <a:fillRect/>
          </a:stretch>
        </p:blipFill>
        <p:spPr>
          <a:xfrm>
            <a:off x="982950" y="4709160"/>
            <a:ext cx="411480" cy="411480"/>
          </a:xfrm>
          <a:prstGeom prst="rect">
            <a:avLst/>
          </a:prstGeom>
        </p:spPr>
      </p:pic>
      <p:sp>
        <p:nvSpPr>
          <p:cNvPr id="49" name="a2cf_txt633"/>
          <p:cNvSpPr txBox="1"/>
          <p:nvPr/>
        </p:nvSpPr>
        <p:spPr>
          <a:xfrm>
            <a:off x="1706837" y="4526280"/>
            <a:ext cx="9631439" cy="777240"/>
          </a:xfrm>
          <a:prstGeom prst="rect">
            <a:avLst/>
          </a:prstGeom>
          <a:noFill/>
          <a:ln/>
        </p:spPr>
        <p:txBody>
          <a:bodyPr wrap="square" lIns="0" tIns="0" rIns="0" bIns="0" rtlCol="0" anchor="ctr"/>
          <a:lstStyle/>
          <a:p>
            <a:pPr indent="0" marL="0">
              <a:buNone/>
            </a:pPr>
            <a:r>
              <a:rPr lang="vi-VN" sz="2000" b="1" dirty="0">
                <a:solidFill>
                  <a:schemeClr val="tx1"/>
                </a:solidFill>
              </a:rPr>
              <a:t>Chèn/xóa khi đã biết vị trí: chỉ đổi 2 liên kết · O(1)</a:t>
            </a:r>
            <a:endParaRPr lang="vi-VN" sz="2000" dirty="0"/>
          </a:p>
        </p:txBody>
      </p:sp>
      <p:sp>
        <p:nvSpPr>
          <p:cNvPr id="50" name="a3cf_box634"/>
          <p:cNvSpPr/>
          <p:nvPr/>
        </p:nvSpPr>
        <p:spPr>
          <a:xfrm>
            <a:off x="609585" y="5440680"/>
            <a:ext cx="10972526" cy="777240"/>
          </a:xfrm>
          <a:prstGeom prst="roundRect">
            <a:avLst>
              <a:gd name="adj" fmla="val 16471"/>
            </a:avLst>
          </a:prstGeom>
          <a:solidFill>
            <a:srgbClr val="FCEDF5"/>
          </a:solidFill>
          <a:ln w="25400">
            <a:solidFill>
              <a:srgbClr val="DC2626"/>
            </a:solidFill>
            <a:prstDash val="solid"/>
          </a:ln>
        </p:spPr>
      </p:sp>
      <p:pic>
        <p:nvPicPr>
          <p:cNvPr id="51" name="a3cf_icon635" descr="preencoded.png">    </p:cNvPr>
          <p:cNvPicPr>
            <a:picLocks noChangeAspect="1"/>
          </p:cNvPicPr>
          <p:nvPr/>
        </p:nvPicPr>
        <p:blipFill>
          <a:blip r:embed="rId3"/>
          <a:stretch>
            <a:fillRect/>
          </a:stretch>
        </p:blipFill>
        <p:spPr>
          <a:xfrm>
            <a:off x="982950" y="5623560"/>
            <a:ext cx="411480" cy="411480"/>
          </a:xfrm>
          <a:prstGeom prst="rect">
            <a:avLst/>
          </a:prstGeom>
        </p:spPr>
      </p:pic>
      <p:sp>
        <p:nvSpPr>
          <p:cNvPr id="52" name="a3cf_txt636"/>
          <p:cNvSpPr txBox="1"/>
          <p:nvPr/>
        </p:nvSpPr>
        <p:spPr>
          <a:xfrm>
            <a:off x="1706837" y="5440680"/>
            <a:ext cx="9631439" cy="777240"/>
          </a:xfrm>
          <a:prstGeom prst="rect">
            <a:avLst/>
          </a:prstGeom>
          <a:noFill/>
          <a:ln/>
        </p:spPr>
        <p:txBody>
          <a:bodyPr wrap="square" lIns="0" tIns="0" rIns="0" bIns="0" rtlCol="0" anchor="ctr"/>
          <a:lstStyle/>
          <a:p>
            <a:pPr indent="0" marL="0">
              <a:buNone/>
            </a:pPr>
            <a:r>
              <a:rPr lang="vi-VN" sz="2000" b="1" dirty="0">
                <a:solidFill>
                  <a:schemeClr val="tx1"/>
                </a:solidFill>
              </a:rPr>
              <a:t>Tìm kiếm: chỉ duyệt tuần tự từ đầu · O(n)</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21</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500"/>
                                        <p:tgtEl>
                                          <p:spTgt spid="4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9" grpId="0" animBg="1"/>
      <p:bldP spid="50" grpId="0" animBg="1"/>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Mảng hay danh sách liên kết?</a:t>
            </a:r>
            <a:endParaRPr lang="vi-VN" sz="3000" dirty="0"/>
          </a:p>
        </p:txBody>
      </p:sp>
      <p:pic>
        <p:nvPicPr>
          <p:cNvPr id="3" name="o_titleEmo637"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638"/>
          <p:cNvSpPr/>
          <p:nvPr/>
        </p:nvSpPr>
        <p:spPr>
          <a:xfrm>
            <a:off x="609585" y="1280160"/>
            <a:ext cx="3657509" cy="731520"/>
          </a:xfrm>
          <a:prstGeom prst="roundRect">
            <a:avLst>
              <a:gd name="adj" fmla="val 7500"/>
            </a:avLst>
          </a:prstGeom>
          <a:solidFill>
            <a:srgbClr val="FCEDF5"/>
          </a:solidFill>
          <a:ln/>
        </p:spPr>
      </p:sp>
      <p:sp>
        <p:nvSpPr>
          <p:cNvPr id="5" name="o_txt639"/>
          <p:cNvSpPr txBox="1"/>
          <p:nvPr/>
        </p:nvSpPr>
        <p:spPr>
          <a:xfrm>
            <a:off x="792460" y="1280160"/>
            <a:ext cx="3291758" cy="731520"/>
          </a:xfrm>
          <a:prstGeom prst="rect">
            <a:avLst/>
          </a:prstGeom>
          <a:noFill/>
          <a:ln/>
        </p:spPr>
        <p:txBody>
          <a:bodyPr wrap="square" lIns="0" tIns="0" rIns="0" bIns="0" rtlCol="0" anchor="ctr"/>
          <a:lstStyle/>
          <a:p>
            <a:pPr algn="l" indent="0" marL="0">
              <a:buNone/>
            </a:pPr>
            <a:r>
              <a:rPr lang="vi-VN" sz="1800" b="1" dirty="0">
                <a:solidFill>
                  <a:schemeClr val="tx1"/>
                </a:solidFill>
              </a:rPr>
              <a:t>Thao tác</a:t>
            </a:r>
            <a:endParaRPr lang="vi-VN" sz="2000" dirty="0"/>
          </a:p>
        </p:txBody>
      </p:sp>
      <p:sp>
        <p:nvSpPr>
          <p:cNvPr id="6" name="o_box640"/>
          <p:cNvSpPr/>
          <p:nvPr/>
        </p:nvSpPr>
        <p:spPr>
          <a:xfrm>
            <a:off x="4389010" y="1280160"/>
            <a:ext cx="3535592" cy="731520"/>
          </a:xfrm>
          <a:prstGeom prst="roundRect">
            <a:avLst>
              <a:gd name="adj" fmla="val 7500"/>
            </a:avLst>
          </a:prstGeom>
          <a:solidFill>
            <a:srgbClr val="FCEDF5"/>
          </a:solidFill>
          <a:ln/>
        </p:spPr>
      </p:sp>
      <p:sp>
        <p:nvSpPr>
          <p:cNvPr id="7" name="o_txt641"/>
          <p:cNvSpPr txBox="1"/>
          <p:nvPr/>
        </p:nvSpPr>
        <p:spPr>
          <a:xfrm>
            <a:off x="4571886" y="1280160"/>
            <a:ext cx="3169841" cy="731520"/>
          </a:xfrm>
          <a:prstGeom prst="rect">
            <a:avLst/>
          </a:prstGeom>
          <a:noFill/>
          <a:ln/>
        </p:spPr>
        <p:txBody>
          <a:bodyPr wrap="square" lIns="0" tIns="0" rIns="0" bIns="0" rtlCol="0" anchor="ctr"/>
          <a:lstStyle/>
          <a:p>
            <a:pPr algn="ctr" indent="0" marL="0">
              <a:buNone/>
            </a:pPr>
            <a:r>
              <a:rPr lang="vi-VN" sz="1800" b="1" dirty="0">
                <a:solidFill>
                  <a:schemeClr val="accent4"/>
                </a:solidFill>
              </a:rPr>
              <a:t>Mảng </a:t>
            </a:r>
            <a:pPr algn="ctr" indent="0" marL="0">
              <a:buNone/>
            </a:pPr>
            <a:r>
              <a:rPr lang="vi-VN" sz="1400" dirty="0">
                <a:solidFill>
                  <a:schemeClr val="tx2"/>
                </a:solidFill>
              </a:rPr>
              <a:t>(Array)</a:t>
            </a:r>
            <a:endParaRPr lang="vi-VN" sz="2000" dirty="0"/>
          </a:p>
        </p:txBody>
      </p:sp>
      <p:sp>
        <p:nvSpPr>
          <p:cNvPr id="8" name="o_box642"/>
          <p:cNvSpPr/>
          <p:nvPr/>
        </p:nvSpPr>
        <p:spPr>
          <a:xfrm>
            <a:off x="8046519" y="1280160"/>
            <a:ext cx="3535592" cy="731520"/>
          </a:xfrm>
          <a:prstGeom prst="roundRect">
            <a:avLst>
              <a:gd name="adj" fmla="val 7500"/>
            </a:avLst>
          </a:prstGeom>
          <a:solidFill>
            <a:srgbClr val="FCEDF5"/>
          </a:solidFill>
          <a:ln/>
        </p:spPr>
      </p:sp>
      <p:sp>
        <p:nvSpPr>
          <p:cNvPr id="9" name="o_txt643"/>
          <p:cNvSpPr txBox="1"/>
          <p:nvPr/>
        </p:nvSpPr>
        <p:spPr>
          <a:xfrm>
            <a:off x="8229394" y="1280160"/>
            <a:ext cx="3169841" cy="731520"/>
          </a:xfrm>
          <a:prstGeom prst="rect">
            <a:avLst/>
          </a:prstGeom>
          <a:noFill/>
          <a:ln/>
        </p:spPr>
        <p:txBody>
          <a:bodyPr wrap="square" lIns="0" tIns="0" rIns="0" bIns="0" rtlCol="0" anchor="ctr"/>
          <a:lstStyle/>
          <a:p>
            <a:pPr algn="ctr" indent="0" marL="0">
              <a:buNone/>
            </a:pPr>
            <a:r>
              <a:rPr lang="vi-VN" sz="1800" b="1" dirty="0">
                <a:solidFill>
                  <a:schemeClr val="accent4"/>
                </a:solidFill>
              </a:rPr>
              <a:t>Danh sách liên kết </a:t>
            </a:r>
            <a:pPr algn="ctr" indent="0" marL="0">
              <a:buNone/>
            </a:pPr>
            <a:r>
              <a:rPr lang="vi-VN" sz="1400" dirty="0">
                <a:solidFill>
                  <a:schemeClr val="tx2"/>
                </a:solidFill>
              </a:rPr>
              <a:t>(Linked List)</a:t>
            </a:r>
            <a:endParaRPr lang="vi-VN" sz="2000" dirty="0"/>
          </a:p>
        </p:txBody>
      </p:sp>
      <p:sp>
        <p:nvSpPr>
          <p:cNvPr id="10" name="a1cf_box644"/>
          <p:cNvSpPr/>
          <p:nvPr/>
        </p:nvSpPr>
        <p:spPr>
          <a:xfrm>
            <a:off x="609585" y="2121408"/>
            <a:ext cx="10972526" cy="768096"/>
          </a:xfrm>
          <a:prstGeom prst="roundRect">
            <a:avLst>
              <a:gd name="adj" fmla="val 7143"/>
            </a:avLst>
          </a:prstGeom>
          <a:ln w="19050">
            <a:solidFill>
              <a:srgbClr val="CBD5E1"/>
            </a:solidFill>
            <a:prstDash val="solid"/>
          </a:ln>
        </p:spPr>
      </p:sp>
      <p:sp>
        <p:nvSpPr>
          <p:cNvPr id="11" name="a1cf_txt645"/>
          <p:cNvSpPr txBox="1"/>
          <p:nvPr/>
        </p:nvSpPr>
        <p:spPr>
          <a:xfrm>
            <a:off x="853419" y="2121408"/>
            <a:ext cx="3413675" cy="786384"/>
          </a:xfrm>
          <a:prstGeom prst="rect">
            <a:avLst/>
          </a:prstGeom>
          <a:noFill/>
          <a:ln/>
        </p:spPr>
        <p:txBody>
          <a:bodyPr wrap="square" lIns="0" tIns="0" rIns="0" bIns="0" rtlCol="0" anchor="ctr"/>
          <a:lstStyle/>
          <a:p>
            <a:pPr indent="0" marL="0">
              <a:buNone/>
            </a:pPr>
            <a:r>
              <a:rPr lang="vi-VN" sz="1800" b="1" dirty="0">
                <a:solidFill>
                  <a:schemeClr val="tx1"/>
                </a:solidFill>
              </a:rPr>
              <a:t>Truy cập phần tử thứ i</a:t>
            </a:r>
            <a:endParaRPr lang="vi-VN" sz="2000" dirty="0"/>
          </a:p>
        </p:txBody>
      </p:sp>
      <p:pic>
        <p:nvPicPr>
          <p:cNvPr id="12" name="a1cf_icon646" descr="preencoded.png">    </p:cNvPr>
          <p:cNvPicPr>
            <a:picLocks noChangeAspect="1"/>
          </p:cNvPicPr>
          <p:nvPr/>
        </p:nvPicPr>
        <p:blipFill>
          <a:blip r:embed="rId2"/>
          <a:stretch>
            <a:fillRect/>
          </a:stretch>
        </p:blipFill>
        <p:spPr>
          <a:xfrm>
            <a:off x="4593217" y="2340864"/>
            <a:ext cx="347472" cy="347472"/>
          </a:xfrm>
          <a:prstGeom prst="rect">
            <a:avLst/>
          </a:prstGeom>
        </p:spPr>
      </p:pic>
      <p:sp>
        <p:nvSpPr>
          <p:cNvPr id="13" name="a1cf_txt647"/>
          <p:cNvSpPr txBox="1"/>
          <p:nvPr/>
        </p:nvSpPr>
        <p:spPr>
          <a:xfrm>
            <a:off x="5144895" y="2121408"/>
            <a:ext cx="2682173" cy="786384"/>
          </a:xfrm>
          <a:prstGeom prst="rect">
            <a:avLst/>
          </a:prstGeom>
          <a:noFill/>
          <a:ln/>
        </p:spPr>
        <p:txBody>
          <a:bodyPr wrap="square" lIns="0" tIns="0" rIns="0" bIns="0" rtlCol="0" anchor="ctr"/>
          <a:lstStyle/>
          <a:p>
            <a:pPr indent="0" marL="0">
              <a:buNone/>
            </a:pPr>
            <a:r>
              <a:rPr lang="vi-VN" sz="1600" dirty="0">
                <a:solidFill>
                  <a:schemeClr val="tx1"/>
                </a:solidFill>
              </a:rPr>
              <a:t>Tức thì · O(1)</a:t>
            </a:r>
            <a:endParaRPr lang="vi-VN" sz="1600" dirty="0"/>
          </a:p>
        </p:txBody>
      </p:sp>
      <p:pic>
        <p:nvPicPr>
          <p:cNvPr id="14" name="a1cf_icon648" descr="preencoded.png">    </p:cNvPr>
          <p:cNvPicPr>
            <a:picLocks noChangeAspect="1"/>
          </p:cNvPicPr>
          <p:nvPr/>
        </p:nvPicPr>
        <p:blipFill>
          <a:blip r:embed="rId3"/>
          <a:stretch>
            <a:fillRect/>
          </a:stretch>
        </p:blipFill>
        <p:spPr>
          <a:xfrm>
            <a:off x="8250725" y="2340864"/>
            <a:ext cx="347472" cy="347472"/>
          </a:xfrm>
          <a:prstGeom prst="rect">
            <a:avLst/>
          </a:prstGeom>
        </p:spPr>
      </p:pic>
      <p:sp>
        <p:nvSpPr>
          <p:cNvPr id="15" name="a1cf_txt649"/>
          <p:cNvSpPr txBox="1"/>
          <p:nvPr/>
        </p:nvSpPr>
        <p:spPr>
          <a:xfrm>
            <a:off x="8802404" y="2121408"/>
            <a:ext cx="2682173" cy="786384"/>
          </a:xfrm>
          <a:prstGeom prst="rect">
            <a:avLst/>
          </a:prstGeom>
          <a:noFill/>
          <a:ln/>
        </p:spPr>
        <p:txBody>
          <a:bodyPr wrap="square" lIns="0" tIns="0" rIns="0" bIns="0" rtlCol="0" anchor="ctr"/>
          <a:lstStyle/>
          <a:p>
            <a:pPr indent="0" marL="0">
              <a:buNone/>
            </a:pPr>
            <a:r>
              <a:rPr lang="vi-VN" sz="1600" dirty="0">
                <a:solidFill>
                  <a:schemeClr val="tx2"/>
                </a:solidFill>
              </a:rPr>
              <a:t>Duyệt từ đầu · O(n)</a:t>
            </a:r>
            <a:endParaRPr lang="vi-VN" sz="1600" dirty="0"/>
          </a:p>
        </p:txBody>
      </p:sp>
      <p:sp>
        <p:nvSpPr>
          <p:cNvPr id="16" name="a2cf_box650"/>
          <p:cNvSpPr/>
          <p:nvPr/>
        </p:nvSpPr>
        <p:spPr>
          <a:xfrm>
            <a:off x="609585" y="2990088"/>
            <a:ext cx="10972526" cy="768096"/>
          </a:xfrm>
          <a:prstGeom prst="roundRect">
            <a:avLst>
              <a:gd name="adj" fmla="val 7143"/>
            </a:avLst>
          </a:prstGeom>
          <a:ln w="19050">
            <a:solidFill>
              <a:srgbClr val="CBD5E1"/>
            </a:solidFill>
            <a:prstDash val="solid"/>
          </a:ln>
        </p:spPr>
      </p:sp>
      <p:sp>
        <p:nvSpPr>
          <p:cNvPr id="17" name="a2cf_txt651"/>
          <p:cNvSpPr txBox="1"/>
          <p:nvPr/>
        </p:nvSpPr>
        <p:spPr>
          <a:xfrm>
            <a:off x="853419" y="2990088"/>
            <a:ext cx="3413675" cy="786384"/>
          </a:xfrm>
          <a:prstGeom prst="rect">
            <a:avLst/>
          </a:prstGeom>
          <a:noFill/>
          <a:ln/>
        </p:spPr>
        <p:txBody>
          <a:bodyPr wrap="square" lIns="0" tIns="0" rIns="0" bIns="0" rtlCol="0" anchor="ctr"/>
          <a:lstStyle/>
          <a:p>
            <a:pPr indent="0" marL="0">
              <a:buNone/>
            </a:pPr>
            <a:r>
              <a:rPr lang="vi-VN" sz="1800" b="1" dirty="0">
                <a:solidFill>
                  <a:schemeClr val="tx1"/>
                </a:solidFill>
              </a:rPr>
              <a:t>Chèn/xóa ở giữa</a:t>
            </a:r>
            <a:endParaRPr lang="vi-VN" sz="2000" dirty="0"/>
          </a:p>
        </p:txBody>
      </p:sp>
      <p:pic>
        <p:nvPicPr>
          <p:cNvPr id="18" name="a2cf_icon652" descr="preencoded.png">    </p:cNvPr>
          <p:cNvPicPr>
            <a:picLocks noChangeAspect="1"/>
          </p:cNvPicPr>
          <p:nvPr/>
        </p:nvPicPr>
        <p:blipFill>
          <a:blip r:embed="rId4"/>
          <a:stretch>
            <a:fillRect/>
          </a:stretch>
        </p:blipFill>
        <p:spPr>
          <a:xfrm>
            <a:off x="4593217" y="3209544"/>
            <a:ext cx="347472" cy="347472"/>
          </a:xfrm>
          <a:prstGeom prst="rect">
            <a:avLst/>
          </a:prstGeom>
        </p:spPr>
      </p:pic>
      <p:sp>
        <p:nvSpPr>
          <p:cNvPr id="19" name="a2cf_txt653"/>
          <p:cNvSpPr txBox="1"/>
          <p:nvPr/>
        </p:nvSpPr>
        <p:spPr>
          <a:xfrm>
            <a:off x="5144895" y="2990088"/>
            <a:ext cx="2682173" cy="786384"/>
          </a:xfrm>
          <a:prstGeom prst="rect">
            <a:avLst/>
          </a:prstGeom>
          <a:noFill/>
          <a:ln/>
        </p:spPr>
        <p:txBody>
          <a:bodyPr wrap="square" lIns="0" tIns="0" rIns="0" bIns="0" rtlCol="0" anchor="ctr"/>
          <a:lstStyle/>
          <a:p>
            <a:pPr indent="0" marL="0">
              <a:buNone/>
            </a:pPr>
            <a:r>
              <a:rPr lang="vi-VN" sz="1600" dirty="0">
                <a:solidFill>
                  <a:schemeClr val="tx2"/>
                </a:solidFill>
              </a:rPr>
              <a:t>Dời phần tử · O(n)</a:t>
            </a:r>
            <a:endParaRPr lang="vi-VN" sz="1600" dirty="0"/>
          </a:p>
        </p:txBody>
      </p:sp>
      <p:pic>
        <p:nvPicPr>
          <p:cNvPr id="20" name="a2cf_icon654" descr="preencoded.png">    </p:cNvPr>
          <p:cNvPicPr>
            <a:picLocks noChangeAspect="1"/>
          </p:cNvPicPr>
          <p:nvPr/>
        </p:nvPicPr>
        <p:blipFill>
          <a:blip r:embed="rId5"/>
          <a:stretch>
            <a:fillRect/>
          </a:stretch>
        </p:blipFill>
        <p:spPr>
          <a:xfrm>
            <a:off x="8250725" y="3209544"/>
            <a:ext cx="347472" cy="347472"/>
          </a:xfrm>
          <a:prstGeom prst="rect">
            <a:avLst/>
          </a:prstGeom>
        </p:spPr>
      </p:pic>
      <p:sp>
        <p:nvSpPr>
          <p:cNvPr id="21" name="a2cf_txt655"/>
          <p:cNvSpPr txBox="1"/>
          <p:nvPr/>
        </p:nvSpPr>
        <p:spPr>
          <a:xfrm>
            <a:off x="8802404" y="2990088"/>
            <a:ext cx="2682173" cy="786384"/>
          </a:xfrm>
          <a:prstGeom prst="rect">
            <a:avLst/>
          </a:prstGeom>
          <a:noFill/>
          <a:ln/>
        </p:spPr>
        <p:txBody>
          <a:bodyPr wrap="square" lIns="0" tIns="0" rIns="0" bIns="0" rtlCol="0" anchor="ctr"/>
          <a:lstStyle/>
          <a:p>
            <a:pPr indent="0" marL="0">
              <a:buNone/>
            </a:pPr>
            <a:r>
              <a:rPr lang="vi-VN" sz="1600" dirty="0">
                <a:solidFill>
                  <a:schemeClr val="tx1"/>
                </a:solidFill>
              </a:rPr>
              <a:t>Đổi liên kết · O(1)</a:t>
            </a:r>
            <a:endParaRPr lang="vi-VN" sz="1600" dirty="0"/>
          </a:p>
        </p:txBody>
      </p:sp>
      <p:sp>
        <p:nvSpPr>
          <p:cNvPr id="22" name="a3cf_box656"/>
          <p:cNvSpPr/>
          <p:nvPr/>
        </p:nvSpPr>
        <p:spPr>
          <a:xfrm>
            <a:off x="609585" y="3858768"/>
            <a:ext cx="10972526" cy="768096"/>
          </a:xfrm>
          <a:prstGeom prst="roundRect">
            <a:avLst>
              <a:gd name="adj" fmla="val 7143"/>
            </a:avLst>
          </a:prstGeom>
          <a:ln w="19050">
            <a:solidFill>
              <a:srgbClr val="CBD5E1"/>
            </a:solidFill>
            <a:prstDash val="solid"/>
          </a:ln>
        </p:spPr>
      </p:sp>
      <p:sp>
        <p:nvSpPr>
          <p:cNvPr id="23" name="a3cf_txt657"/>
          <p:cNvSpPr txBox="1"/>
          <p:nvPr/>
        </p:nvSpPr>
        <p:spPr>
          <a:xfrm>
            <a:off x="853419" y="3858768"/>
            <a:ext cx="3413675" cy="786384"/>
          </a:xfrm>
          <a:prstGeom prst="rect">
            <a:avLst/>
          </a:prstGeom>
          <a:noFill/>
          <a:ln/>
        </p:spPr>
        <p:txBody>
          <a:bodyPr wrap="square" lIns="0" tIns="0" rIns="0" bIns="0" rtlCol="0" anchor="ctr"/>
          <a:lstStyle/>
          <a:p>
            <a:pPr indent="0" marL="0">
              <a:buNone/>
            </a:pPr>
            <a:r>
              <a:rPr lang="vi-VN" sz="1800" b="1" dirty="0">
                <a:solidFill>
                  <a:schemeClr val="tx1"/>
                </a:solidFill>
              </a:rPr>
              <a:t>Tìm kiếm nhị phân</a:t>
            </a:r>
            <a:endParaRPr lang="vi-VN" sz="2000" dirty="0"/>
          </a:p>
        </p:txBody>
      </p:sp>
      <p:pic>
        <p:nvPicPr>
          <p:cNvPr id="24" name="a3cf_icon658" descr="preencoded.png">    </p:cNvPr>
          <p:cNvPicPr>
            <a:picLocks noChangeAspect="1"/>
          </p:cNvPicPr>
          <p:nvPr/>
        </p:nvPicPr>
        <p:blipFill>
          <a:blip r:embed="rId6"/>
          <a:stretch>
            <a:fillRect/>
          </a:stretch>
        </p:blipFill>
        <p:spPr>
          <a:xfrm>
            <a:off x="4593217" y="4078224"/>
            <a:ext cx="347472" cy="347472"/>
          </a:xfrm>
          <a:prstGeom prst="rect">
            <a:avLst/>
          </a:prstGeom>
        </p:spPr>
      </p:pic>
      <p:sp>
        <p:nvSpPr>
          <p:cNvPr id="25" name="a3cf_txt659"/>
          <p:cNvSpPr txBox="1"/>
          <p:nvPr/>
        </p:nvSpPr>
        <p:spPr>
          <a:xfrm>
            <a:off x="5144895" y="3858768"/>
            <a:ext cx="2682173" cy="786384"/>
          </a:xfrm>
          <a:prstGeom prst="rect">
            <a:avLst/>
          </a:prstGeom>
          <a:noFill/>
          <a:ln/>
        </p:spPr>
        <p:txBody>
          <a:bodyPr wrap="square" lIns="0" tIns="0" rIns="0" bIns="0" rtlCol="0" anchor="ctr"/>
          <a:lstStyle/>
          <a:p>
            <a:pPr indent="0" marL="0">
              <a:buNone/>
            </a:pPr>
            <a:r>
              <a:rPr lang="vi-VN" sz="1600" dirty="0">
                <a:solidFill>
                  <a:schemeClr val="tx1"/>
                </a:solidFill>
              </a:rPr>
              <a:t>Được (khi đã sắp xếp)</a:t>
            </a:r>
            <a:endParaRPr lang="vi-VN" sz="1600" dirty="0"/>
          </a:p>
        </p:txBody>
      </p:sp>
      <p:pic>
        <p:nvPicPr>
          <p:cNvPr id="26" name="a3cf_icon660" descr="preencoded.png">    </p:cNvPr>
          <p:cNvPicPr>
            <a:picLocks noChangeAspect="1"/>
          </p:cNvPicPr>
          <p:nvPr/>
        </p:nvPicPr>
        <p:blipFill>
          <a:blip r:embed="rId7"/>
          <a:stretch>
            <a:fillRect/>
          </a:stretch>
        </p:blipFill>
        <p:spPr>
          <a:xfrm>
            <a:off x="8250725" y="4078224"/>
            <a:ext cx="347472" cy="347472"/>
          </a:xfrm>
          <a:prstGeom prst="rect">
            <a:avLst/>
          </a:prstGeom>
        </p:spPr>
      </p:pic>
      <p:sp>
        <p:nvSpPr>
          <p:cNvPr id="27" name="a3cf_txt661"/>
          <p:cNvSpPr txBox="1"/>
          <p:nvPr/>
        </p:nvSpPr>
        <p:spPr>
          <a:xfrm>
            <a:off x="8802404" y="3858768"/>
            <a:ext cx="2682173" cy="786384"/>
          </a:xfrm>
          <a:prstGeom prst="rect">
            <a:avLst/>
          </a:prstGeom>
          <a:noFill/>
          <a:ln/>
        </p:spPr>
        <p:txBody>
          <a:bodyPr wrap="square" lIns="0" tIns="0" rIns="0" bIns="0" rtlCol="0" anchor="ctr"/>
          <a:lstStyle/>
          <a:p>
            <a:pPr indent="0" marL="0">
              <a:buNone/>
            </a:pPr>
            <a:r>
              <a:rPr lang="vi-VN" sz="1600" dirty="0">
                <a:solidFill>
                  <a:schemeClr val="tx2"/>
                </a:solidFill>
              </a:rPr>
              <a:t>Không</a:t>
            </a:r>
            <a:endParaRPr lang="vi-VN" sz="1600" dirty="0"/>
          </a:p>
        </p:txBody>
      </p:sp>
      <p:sp>
        <p:nvSpPr>
          <p:cNvPr id="28" name="a4cf_box662"/>
          <p:cNvSpPr/>
          <p:nvPr/>
        </p:nvSpPr>
        <p:spPr>
          <a:xfrm>
            <a:off x="609585" y="4727448"/>
            <a:ext cx="10972526" cy="768096"/>
          </a:xfrm>
          <a:prstGeom prst="roundRect">
            <a:avLst>
              <a:gd name="adj" fmla="val 7143"/>
            </a:avLst>
          </a:prstGeom>
          <a:ln w="19050">
            <a:solidFill>
              <a:srgbClr val="CBD5E1"/>
            </a:solidFill>
            <a:prstDash val="solid"/>
          </a:ln>
        </p:spPr>
      </p:sp>
      <p:sp>
        <p:nvSpPr>
          <p:cNvPr id="29" name="a4cf_txt663"/>
          <p:cNvSpPr txBox="1"/>
          <p:nvPr/>
        </p:nvSpPr>
        <p:spPr>
          <a:xfrm>
            <a:off x="853419" y="4727448"/>
            <a:ext cx="3413675" cy="786384"/>
          </a:xfrm>
          <a:prstGeom prst="rect">
            <a:avLst/>
          </a:prstGeom>
          <a:noFill/>
          <a:ln/>
        </p:spPr>
        <p:txBody>
          <a:bodyPr wrap="square" lIns="0" tIns="0" rIns="0" bIns="0" rtlCol="0" anchor="ctr"/>
          <a:lstStyle/>
          <a:p>
            <a:pPr indent="0" marL="0">
              <a:buNone/>
            </a:pPr>
            <a:r>
              <a:rPr lang="vi-VN" sz="1800" b="1" dirty="0">
                <a:solidFill>
                  <a:schemeClr val="tx1"/>
                </a:solidFill>
              </a:rPr>
              <a:t>Bộ nhớ đệm </a:t>
            </a:r>
            <a:pPr indent="0" marL="0">
              <a:buNone/>
            </a:pPr>
            <a:r>
              <a:rPr lang="vi-VN" sz="1400" dirty="0">
                <a:solidFill>
                  <a:schemeClr val="tx2"/>
                </a:solidFill>
              </a:rPr>
              <a:t>(cache)</a:t>
            </a:r>
            <a:endParaRPr lang="vi-VN" sz="2000" dirty="0"/>
          </a:p>
        </p:txBody>
      </p:sp>
      <p:pic>
        <p:nvPicPr>
          <p:cNvPr id="30" name="a4cf_icon664" descr="preencoded.png">    </p:cNvPr>
          <p:cNvPicPr>
            <a:picLocks noChangeAspect="1"/>
          </p:cNvPicPr>
          <p:nvPr/>
        </p:nvPicPr>
        <p:blipFill>
          <a:blip r:embed="rId8"/>
          <a:stretch>
            <a:fillRect/>
          </a:stretch>
        </p:blipFill>
        <p:spPr>
          <a:xfrm>
            <a:off x="4593217" y="4946904"/>
            <a:ext cx="347472" cy="347472"/>
          </a:xfrm>
          <a:prstGeom prst="rect">
            <a:avLst/>
          </a:prstGeom>
        </p:spPr>
      </p:pic>
      <p:sp>
        <p:nvSpPr>
          <p:cNvPr id="31" name="a4cf_txt665"/>
          <p:cNvSpPr txBox="1"/>
          <p:nvPr/>
        </p:nvSpPr>
        <p:spPr>
          <a:xfrm>
            <a:off x="5144895" y="4727448"/>
            <a:ext cx="2682173" cy="786384"/>
          </a:xfrm>
          <a:prstGeom prst="rect">
            <a:avLst/>
          </a:prstGeom>
          <a:noFill/>
          <a:ln/>
        </p:spPr>
        <p:txBody>
          <a:bodyPr wrap="square" lIns="0" tIns="0" rIns="0" bIns="0" rtlCol="0" anchor="ctr"/>
          <a:lstStyle/>
          <a:p>
            <a:pPr indent="0" marL="0">
              <a:buNone/>
            </a:pPr>
            <a:r>
              <a:rPr lang="vi-VN" sz="1600" dirty="0">
                <a:solidFill>
                  <a:schemeClr val="tx1"/>
                </a:solidFill>
              </a:rPr>
              <a:t>Liền kề → đọc nhanh</a:t>
            </a:r>
            <a:endParaRPr lang="vi-VN" sz="1600" dirty="0"/>
          </a:p>
        </p:txBody>
      </p:sp>
      <p:pic>
        <p:nvPicPr>
          <p:cNvPr id="32" name="a4cf_icon666" descr="preencoded.png">    </p:cNvPr>
          <p:cNvPicPr>
            <a:picLocks noChangeAspect="1"/>
          </p:cNvPicPr>
          <p:nvPr/>
        </p:nvPicPr>
        <p:blipFill>
          <a:blip r:embed="rId9"/>
          <a:stretch>
            <a:fillRect/>
          </a:stretch>
        </p:blipFill>
        <p:spPr>
          <a:xfrm>
            <a:off x="8250725" y="4946904"/>
            <a:ext cx="347472" cy="347472"/>
          </a:xfrm>
          <a:prstGeom prst="rect">
            <a:avLst/>
          </a:prstGeom>
        </p:spPr>
      </p:pic>
      <p:sp>
        <p:nvSpPr>
          <p:cNvPr id="33" name="a4cf_txt667"/>
          <p:cNvSpPr txBox="1"/>
          <p:nvPr/>
        </p:nvSpPr>
        <p:spPr>
          <a:xfrm>
            <a:off x="8802404" y="4727448"/>
            <a:ext cx="2682173" cy="786384"/>
          </a:xfrm>
          <a:prstGeom prst="rect">
            <a:avLst/>
          </a:prstGeom>
          <a:noFill/>
          <a:ln/>
        </p:spPr>
        <p:txBody>
          <a:bodyPr wrap="square" lIns="0" tIns="0" rIns="0" bIns="0" rtlCol="0" anchor="ctr"/>
          <a:lstStyle/>
          <a:p>
            <a:pPr indent="0" marL="0">
              <a:buNone/>
            </a:pPr>
            <a:r>
              <a:rPr lang="vi-VN" sz="1600" dirty="0">
                <a:solidFill>
                  <a:schemeClr val="tx2"/>
                </a:solidFill>
              </a:rPr>
              <a:t>Rải rác → chậm hơn</a:t>
            </a:r>
            <a:endParaRPr lang="vi-VN" sz="1600" dirty="0"/>
          </a:p>
        </p:txBody>
      </p:sp>
      <p:sp>
        <p:nvSpPr>
          <p:cNvPr id="34" name="a5cf_box668"/>
          <p:cNvSpPr/>
          <p:nvPr/>
        </p:nvSpPr>
        <p:spPr>
          <a:xfrm>
            <a:off x="609585" y="5669280"/>
            <a:ext cx="10972526" cy="640080"/>
          </a:xfrm>
          <a:prstGeom prst="roundRect">
            <a:avLst>
              <a:gd name="adj" fmla="val 20000"/>
            </a:avLst>
          </a:prstGeom>
          <a:solidFill>
            <a:srgbClr val="FCEDF5"/>
          </a:solidFill>
          <a:ln w="25400">
            <a:solidFill>
              <a:schemeClr val="accent1"/>
            </a:solidFill>
            <a:prstDash val="solid"/>
          </a:ln>
        </p:spPr>
      </p:sp>
      <p:pic>
        <p:nvPicPr>
          <p:cNvPr id="35" name="a5cf_emo669" descr="preencoded.png">    </p:cNvPr>
          <p:cNvPicPr>
            <a:picLocks noChangeAspect="1"/>
          </p:cNvPicPr>
          <p:nvPr/>
        </p:nvPicPr>
        <p:blipFill>
          <a:blip r:embed="rId10"/>
          <a:stretch>
            <a:fillRect/>
          </a:stretch>
        </p:blipFill>
        <p:spPr>
          <a:xfrm>
            <a:off x="944850" y="5715000"/>
            <a:ext cx="548640" cy="548640"/>
          </a:xfrm>
          <a:prstGeom prst="rect">
            <a:avLst/>
          </a:prstGeom>
        </p:spPr>
      </p:pic>
      <p:sp>
        <p:nvSpPr>
          <p:cNvPr id="36" name="a5cf_txt670"/>
          <p:cNvSpPr txBox="1"/>
          <p:nvPr/>
        </p:nvSpPr>
        <p:spPr>
          <a:xfrm>
            <a:off x="1706837" y="5669280"/>
            <a:ext cx="9631439" cy="640080"/>
          </a:xfrm>
          <a:prstGeom prst="rect">
            <a:avLst/>
          </a:prstGeom>
          <a:noFill/>
          <a:ln/>
        </p:spPr>
        <p:txBody>
          <a:bodyPr wrap="square" lIns="0" tIns="0" rIns="0" bIns="0" rtlCol="0" anchor="ctr"/>
          <a:lstStyle/>
          <a:p>
            <a:pPr indent="0" marL="0">
              <a:buNone/>
            </a:pPr>
            <a:r>
              <a:rPr lang="vi-VN" sz="2000" b="1" dirty="0">
                <a:solidFill>
                  <a:schemeClr val="tx1"/>
                </a:solidFill>
              </a:rPr>
              <a:t>Chọn theo thao tác được dùng nhiều nhất</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22</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500"/>
                                        <p:tgtEl>
                                          <p:spTgt spid="3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500"/>
                                        <p:tgtEl>
                                          <p:spTgt spid="3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6" grpId="0" animBg="1"/>
      <p:bldP spid="17" grpId="0" animBg="1"/>
      <p:bldP spid="19" grpId="0" animBg="1"/>
      <p:bldP spid="21" grpId="0" animBg="1"/>
      <p:bldP spid="22" grpId="0" animBg="1"/>
      <p:bldP spid="23" grpId="0" animBg="1"/>
      <p:bldP spid="25" grpId="0" animBg="1"/>
      <p:bldP spid="27" grpId="0" animBg="1"/>
      <p:bldP spid="28" grpId="0" animBg="1"/>
      <p:bldP spid="29" grpId="0" animBg="1"/>
      <p:bldP spid="31" grpId="0" animBg="1"/>
      <p:bldP spid="33" grpId="0" animBg="1"/>
      <p:bldP spid="34"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Ngăn xếp </a:t>
            </a:r>
            <a:pPr algn="l" indent="0" marL="0">
              <a:buNone/>
            </a:pPr>
            <a:r>
              <a:rPr lang="vi-VN" sz="2400" b="1" dirty="0">
                <a:solidFill>
                  <a:schemeClr val="tx2"/>
                </a:solidFill>
              </a:rPr>
              <a:t>(Stack)</a:t>
            </a:r>
            <a:pPr algn="l" indent="0" marL="0">
              <a:buNone/>
            </a:pPr>
            <a:r>
              <a:rPr lang="vi-VN" sz="3000" b="1" dirty="0">
                <a:solidFill>
                  <a:schemeClr val="tx1"/>
                </a:solidFill>
              </a:rPr>
              <a:t> và Hàng đợi </a:t>
            </a:r>
            <a:pPr algn="l" indent="0" marL="0">
              <a:buNone/>
            </a:pPr>
            <a:r>
              <a:rPr lang="vi-VN" sz="2400" b="1" dirty="0">
                <a:solidFill>
                  <a:schemeClr val="tx2"/>
                </a:solidFill>
              </a:rPr>
              <a:t>(Queue)</a:t>
            </a:r>
            <a:endParaRPr lang="vi-VN" sz="3000" dirty="0"/>
          </a:p>
        </p:txBody>
      </p:sp>
      <p:sp>
        <p:nvSpPr>
          <p:cNvPr id="3" name="a1af_txt671"/>
          <p:cNvSpPr txBox="1"/>
          <p:nvPr/>
        </p:nvSpPr>
        <p:spPr>
          <a:xfrm>
            <a:off x="609585" y="1234440"/>
            <a:ext cx="5242429" cy="411480"/>
          </a:xfrm>
          <a:prstGeom prst="rect">
            <a:avLst/>
          </a:prstGeom>
          <a:noFill/>
          <a:ln/>
        </p:spPr>
        <p:txBody>
          <a:bodyPr wrap="square" lIns="0" tIns="0" rIns="0" bIns="0" rtlCol="0" anchor="t"/>
          <a:lstStyle/>
          <a:p>
            <a:pPr indent="0" marL="0">
              <a:buNone/>
            </a:pPr>
            <a:r>
              <a:rPr lang="vi-VN" sz="2200" b="1" dirty="0">
                <a:solidFill>
                  <a:schemeClr val="accent4"/>
                </a:solidFill>
              </a:rPr>
              <a:t>Ngăn xếp </a:t>
            </a:r>
            <a:pPr indent="0" marL="0">
              <a:buNone/>
            </a:pPr>
            <a:r>
              <a:rPr lang="vi-VN" sz="1600" dirty="0">
                <a:solidFill>
                  <a:schemeClr val="tx2"/>
                </a:solidFill>
              </a:rPr>
              <a:t>(Stack)</a:t>
            </a:r>
            <a:endParaRPr lang="vi-VN" sz="2000" dirty="0"/>
          </a:p>
        </p:txBody>
      </p:sp>
      <p:sp>
        <p:nvSpPr>
          <p:cNvPr id="4" name="a1af_txt672"/>
          <p:cNvSpPr txBox="1"/>
          <p:nvPr/>
        </p:nvSpPr>
        <p:spPr>
          <a:xfrm>
            <a:off x="609585" y="1664208"/>
            <a:ext cx="5242429" cy="365760"/>
          </a:xfrm>
          <a:prstGeom prst="rect">
            <a:avLst/>
          </a:prstGeom>
          <a:noFill/>
          <a:ln/>
        </p:spPr>
        <p:txBody>
          <a:bodyPr wrap="square" lIns="0" tIns="0" rIns="0" bIns="0" rtlCol="0" anchor="t"/>
          <a:lstStyle/>
          <a:p>
            <a:pPr indent="0" marL="0">
              <a:buNone/>
            </a:pPr>
            <a:r>
              <a:rPr lang="vi-VN" sz="1800" dirty="0">
                <a:solidFill>
                  <a:schemeClr val="tx1"/>
                </a:solidFill>
              </a:rPr>
              <a:t>Vào sau – ra trước </a:t>
            </a:r>
            <a:pPr indent="0" marL="0">
              <a:buNone/>
            </a:pPr>
            <a:r>
              <a:rPr lang="vi-VN" sz="1500" dirty="0">
                <a:solidFill>
                  <a:schemeClr val="tx2"/>
                </a:solidFill>
              </a:rPr>
              <a:t>(LIFO)</a:t>
            </a:r>
            <a:endParaRPr lang="vi-VN" sz="2000" dirty="0"/>
          </a:p>
        </p:txBody>
      </p:sp>
      <p:pic>
        <p:nvPicPr>
          <p:cNvPr id="5" name="a1af_emo673" descr="preencoded.png">    </p:cNvPr>
          <p:cNvPicPr>
            <a:picLocks noChangeAspect="1"/>
          </p:cNvPicPr>
          <p:nvPr/>
        </p:nvPicPr>
        <p:blipFill>
          <a:blip r:embed="rId1"/>
          <a:stretch>
            <a:fillRect/>
          </a:stretch>
        </p:blipFill>
        <p:spPr>
          <a:xfrm>
            <a:off x="4731890" y="3429000"/>
            <a:ext cx="960120" cy="960120"/>
          </a:xfrm>
          <a:prstGeom prst="rect">
            <a:avLst/>
          </a:prstGeom>
        </p:spPr>
      </p:pic>
      <p:pic>
        <p:nvPicPr>
          <p:cNvPr id="6" name="a2cf_emo674" descr="preencoded.png">    </p:cNvPr>
          <p:cNvPicPr>
            <a:picLocks noChangeAspect="1"/>
          </p:cNvPicPr>
          <p:nvPr/>
        </p:nvPicPr>
        <p:blipFill>
          <a:blip r:embed="rId2"/>
          <a:stretch>
            <a:fillRect/>
          </a:stretch>
        </p:blipFill>
        <p:spPr>
          <a:xfrm>
            <a:off x="10370551" y="1280160"/>
            <a:ext cx="777240" cy="777240"/>
          </a:xfrm>
          <a:prstGeom prst="rect">
            <a:avLst/>
          </a:prstGeom>
        </p:spPr>
      </p:pic>
      <p:sp>
        <p:nvSpPr>
          <p:cNvPr id="7" name="a1af_line675"/>
          <p:cNvSpPr/>
          <p:nvPr/>
        </p:nvSpPr>
        <p:spPr>
          <a:xfrm>
            <a:off x="1219170" y="2286000"/>
            <a:ext cx="0" cy="2240280"/>
          </a:xfrm>
          <a:prstGeom prst="line">
            <a:avLst/>
          </a:prstGeom>
          <a:noFill/>
          <a:ln w="31750">
            <a:solidFill>
              <a:schemeClr val="tx2"/>
            </a:solidFill>
            <a:prstDash val="solid"/>
          </a:ln>
        </p:spPr>
      </p:sp>
      <p:sp>
        <p:nvSpPr>
          <p:cNvPr id="8" name="a1af_line676"/>
          <p:cNvSpPr/>
          <p:nvPr/>
        </p:nvSpPr>
        <p:spPr>
          <a:xfrm>
            <a:off x="1219170" y="4526280"/>
            <a:ext cx="2316422" cy="0"/>
          </a:xfrm>
          <a:prstGeom prst="line">
            <a:avLst/>
          </a:prstGeom>
          <a:noFill/>
          <a:ln w="31750">
            <a:solidFill>
              <a:schemeClr val="tx2"/>
            </a:solidFill>
            <a:prstDash val="solid"/>
          </a:ln>
        </p:spPr>
      </p:sp>
      <p:sp>
        <p:nvSpPr>
          <p:cNvPr id="9" name="a1af_line677"/>
          <p:cNvSpPr/>
          <p:nvPr/>
        </p:nvSpPr>
        <p:spPr>
          <a:xfrm flipV="1">
            <a:off x="3535592" y="2286000"/>
            <a:ext cx="0" cy="2240280"/>
          </a:xfrm>
          <a:prstGeom prst="line">
            <a:avLst/>
          </a:prstGeom>
          <a:noFill/>
          <a:ln w="31750">
            <a:solidFill>
              <a:schemeClr val="tx2"/>
            </a:solidFill>
            <a:prstDash val="solid"/>
          </a:ln>
        </p:spPr>
      </p:sp>
      <p:sp>
        <p:nvSpPr>
          <p:cNvPr id="10" name="a1af_box678"/>
          <p:cNvSpPr/>
          <p:nvPr/>
        </p:nvSpPr>
        <p:spPr>
          <a:xfrm>
            <a:off x="1402045" y="3977640"/>
            <a:ext cx="1950671" cy="457200"/>
          </a:xfrm>
          <a:prstGeom prst="roundRect">
            <a:avLst>
              <a:gd name="adj" fmla="val 280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5</a:t>
            </a:r>
            <a:endParaRPr lang="vi-VN" sz="2000" dirty="0"/>
          </a:p>
        </p:txBody>
      </p:sp>
      <p:sp>
        <p:nvSpPr>
          <p:cNvPr id="11" name="a1af_box679"/>
          <p:cNvSpPr/>
          <p:nvPr/>
        </p:nvSpPr>
        <p:spPr>
          <a:xfrm>
            <a:off x="1402045" y="3447288"/>
            <a:ext cx="1950671" cy="457200"/>
          </a:xfrm>
          <a:prstGeom prst="roundRect">
            <a:avLst>
              <a:gd name="adj" fmla="val 280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10</a:t>
            </a:r>
            <a:endParaRPr lang="vi-VN" sz="2000" dirty="0"/>
          </a:p>
        </p:txBody>
      </p:sp>
      <p:sp>
        <p:nvSpPr>
          <p:cNvPr id="12" name="a1af_box680"/>
          <p:cNvSpPr/>
          <p:nvPr/>
        </p:nvSpPr>
        <p:spPr>
          <a:xfrm>
            <a:off x="1402045" y="2916936"/>
            <a:ext cx="1950671" cy="457200"/>
          </a:xfrm>
          <a:prstGeom prst="roundRect">
            <a:avLst>
              <a:gd name="adj" fmla="val 28000"/>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15</a:t>
            </a:r>
            <a:endParaRPr lang="vi-VN" sz="2000" dirty="0"/>
          </a:p>
        </p:txBody>
      </p:sp>
      <p:sp>
        <p:nvSpPr>
          <p:cNvPr id="13" name="a1af_box681"/>
          <p:cNvSpPr/>
          <p:nvPr/>
        </p:nvSpPr>
        <p:spPr>
          <a:xfrm>
            <a:off x="1402045" y="2386584"/>
            <a:ext cx="1950671" cy="457200"/>
          </a:xfrm>
          <a:prstGeom prst="roundRect">
            <a:avLst>
              <a:gd name="adj" fmla="val 28000"/>
            </a:avLst>
          </a:prstGeom>
          <a:solidFill>
            <a:schemeClr val="accent4"/>
          </a:solidFill>
          <a:ln/>
        </p:spPr>
        <p:txBody>
          <a:bodyPr wrap="square" lIns="0" tIns="0" rIns="0" bIns="0" rtlCol="0" anchor="ctr"/>
          <a:lstStyle/>
          <a:p>
            <a:pPr algn="ctr" indent="0" marL="0">
              <a:buNone/>
            </a:pPr>
            <a:r>
              <a:rPr lang="vi-VN" sz="2000" b="1" dirty="0">
                <a:solidFill>
                  <a:schemeClr val="bg1"/>
                </a:solidFill>
              </a:rPr>
              <a:t>20</a:t>
            </a:r>
            <a:endParaRPr lang="vi-VN" sz="2000" dirty="0"/>
          </a:p>
        </p:txBody>
      </p:sp>
      <p:sp>
        <p:nvSpPr>
          <p:cNvPr id="14" name="a1af_line682"/>
          <p:cNvSpPr/>
          <p:nvPr/>
        </p:nvSpPr>
        <p:spPr>
          <a:xfrm flipH="1">
            <a:off x="3596550" y="2596896"/>
            <a:ext cx="731502" cy="0"/>
          </a:xfrm>
          <a:prstGeom prst="line">
            <a:avLst/>
          </a:prstGeom>
          <a:noFill/>
          <a:ln w="25400">
            <a:solidFill>
              <a:schemeClr val="accent4"/>
            </a:solidFill>
            <a:prstDash val="solid"/>
            <a:tailEnd type="triangle"/>
          </a:ln>
        </p:spPr>
      </p:sp>
      <p:sp>
        <p:nvSpPr>
          <p:cNvPr id="15" name="a1af_txt683"/>
          <p:cNvSpPr txBox="1"/>
          <p:nvPr/>
        </p:nvSpPr>
        <p:spPr>
          <a:xfrm>
            <a:off x="4389010" y="2377440"/>
            <a:ext cx="1584920" cy="457200"/>
          </a:xfrm>
          <a:prstGeom prst="rect">
            <a:avLst/>
          </a:prstGeom>
          <a:noFill/>
          <a:ln/>
        </p:spPr>
        <p:txBody>
          <a:bodyPr wrap="square" lIns="0" tIns="0" rIns="0" bIns="0" rtlCol="0" anchor="ctr"/>
          <a:lstStyle/>
          <a:p>
            <a:pPr indent="0" marL="0">
              <a:buNone/>
            </a:pPr>
            <a:r>
              <a:rPr lang="vi-VN" sz="1500" dirty="0">
                <a:solidFill>
                  <a:schemeClr val="accent4"/>
                </a:solidFill>
              </a:rPr>
              <a:t>đỉnh (top)</a:t>
            </a:r>
            <a:endParaRPr lang="vi-VN" sz="1500" dirty="0"/>
          </a:p>
        </p:txBody>
      </p:sp>
      <p:sp>
        <p:nvSpPr>
          <p:cNvPr id="16" name="a1af_txt684"/>
          <p:cNvSpPr txBox="1"/>
          <p:nvPr/>
        </p:nvSpPr>
        <p:spPr>
          <a:xfrm>
            <a:off x="4389010" y="2788920"/>
            <a:ext cx="1584920" cy="365760"/>
          </a:xfrm>
          <a:prstGeom prst="rect">
            <a:avLst/>
          </a:prstGeom>
          <a:noFill/>
          <a:ln/>
        </p:spPr>
        <p:txBody>
          <a:bodyPr wrap="square" lIns="0" tIns="0" rIns="0" bIns="0" rtlCol="0" anchor="t"/>
          <a:lstStyle/>
          <a:p>
            <a:pPr indent="0" marL="0">
              <a:buNone/>
            </a:pPr>
            <a:r>
              <a:rPr lang="vi-VN" sz="1500" dirty="0">
                <a:solidFill>
                  <a:schemeClr val="tx2"/>
                </a:solidFill>
              </a:rPr>
              <a:t>push · pop</a:t>
            </a:r>
            <a:endParaRPr lang="vi-VN" sz="1500" dirty="0"/>
          </a:p>
        </p:txBody>
      </p:sp>
      <p:sp>
        <p:nvSpPr>
          <p:cNvPr id="17" name="a2cf_txt685"/>
          <p:cNvSpPr txBox="1"/>
          <p:nvPr/>
        </p:nvSpPr>
        <p:spPr>
          <a:xfrm>
            <a:off x="6339682" y="1234440"/>
            <a:ext cx="5242429" cy="411480"/>
          </a:xfrm>
          <a:prstGeom prst="rect">
            <a:avLst/>
          </a:prstGeom>
          <a:noFill/>
          <a:ln/>
        </p:spPr>
        <p:txBody>
          <a:bodyPr wrap="square" lIns="0" tIns="0" rIns="0" bIns="0" rtlCol="0" anchor="t"/>
          <a:lstStyle/>
          <a:p>
            <a:pPr indent="0" marL="0">
              <a:buNone/>
            </a:pPr>
            <a:r>
              <a:rPr lang="vi-VN" sz="2200" b="1" dirty="0">
                <a:solidFill>
                  <a:schemeClr val="accent4"/>
                </a:solidFill>
              </a:rPr>
              <a:t>Hàng đợi </a:t>
            </a:r>
            <a:pPr indent="0" marL="0">
              <a:buNone/>
            </a:pPr>
            <a:r>
              <a:rPr lang="vi-VN" sz="1600" dirty="0">
                <a:solidFill>
                  <a:schemeClr val="tx2"/>
                </a:solidFill>
              </a:rPr>
              <a:t>(Queue)</a:t>
            </a:r>
            <a:endParaRPr lang="vi-VN" sz="2000" dirty="0"/>
          </a:p>
        </p:txBody>
      </p:sp>
      <p:sp>
        <p:nvSpPr>
          <p:cNvPr id="18" name="a2cf_txt686"/>
          <p:cNvSpPr txBox="1"/>
          <p:nvPr/>
        </p:nvSpPr>
        <p:spPr>
          <a:xfrm>
            <a:off x="6339682" y="1664208"/>
            <a:ext cx="5242429" cy="365760"/>
          </a:xfrm>
          <a:prstGeom prst="rect">
            <a:avLst/>
          </a:prstGeom>
          <a:noFill/>
          <a:ln/>
        </p:spPr>
        <p:txBody>
          <a:bodyPr wrap="square" lIns="0" tIns="0" rIns="0" bIns="0" rtlCol="0" anchor="t"/>
          <a:lstStyle/>
          <a:p>
            <a:pPr indent="0" marL="0">
              <a:buNone/>
            </a:pPr>
            <a:r>
              <a:rPr lang="vi-VN" sz="1800" dirty="0">
                <a:solidFill>
                  <a:schemeClr val="tx1"/>
                </a:solidFill>
              </a:rPr>
              <a:t>Vào trước – ra trước </a:t>
            </a:r>
            <a:pPr indent="0" marL="0">
              <a:buNone/>
            </a:pPr>
            <a:r>
              <a:rPr lang="vi-VN" sz="1500" dirty="0">
                <a:solidFill>
                  <a:schemeClr val="tx2"/>
                </a:solidFill>
              </a:rPr>
              <a:t>(FIFO)</a:t>
            </a:r>
            <a:endParaRPr lang="vi-VN" sz="2000" dirty="0"/>
          </a:p>
        </p:txBody>
      </p:sp>
      <p:sp>
        <p:nvSpPr>
          <p:cNvPr id="19" name="a2cf_line687"/>
          <p:cNvSpPr/>
          <p:nvPr/>
        </p:nvSpPr>
        <p:spPr>
          <a:xfrm>
            <a:off x="7254059" y="2971800"/>
            <a:ext cx="3718467" cy="0"/>
          </a:xfrm>
          <a:prstGeom prst="line">
            <a:avLst/>
          </a:prstGeom>
          <a:noFill/>
          <a:ln w="31750">
            <a:solidFill>
              <a:schemeClr val="tx2"/>
            </a:solidFill>
            <a:prstDash val="solid"/>
          </a:ln>
        </p:spPr>
      </p:sp>
      <p:sp>
        <p:nvSpPr>
          <p:cNvPr id="20" name="a2cf_line688"/>
          <p:cNvSpPr/>
          <p:nvPr/>
        </p:nvSpPr>
        <p:spPr>
          <a:xfrm>
            <a:off x="7254059" y="3703320"/>
            <a:ext cx="3718467" cy="0"/>
          </a:xfrm>
          <a:prstGeom prst="line">
            <a:avLst/>
          </a:prstGeom>
          <a:noFill/>
          <a:ln w="31750">
            <a:solidFill>
              <a:schemeClr val="tx2"/>
            </a:solidFill>
            <a:prstDash val="solid"/>
          </a:ln>
        </p:spPr>
      </p:sp>
      <p:sp>
        <p:nvSpPr>
          <p:cNvPr id="21" name="a2cf_box689"/>
          <p:cNvSpPr/>
          <p:nvPr/>
        </p:nvSpPr>
        <p:spPr>
          <a:xfrm>
            <a:off x="7375976" y="3090672"/>
            <a:ext cx="792460" cy="502920"/>
          </a:xfrm>
          <a:prstGeom prst="roundRect">
            <a:avLst>
              <a:gd name="adj" fmla="val 25455"/>
            </a:avLst>
          </a:prstGeom>
          <a:solidFill>
            <a:schemeClr val="accent4"/>
          </a:solidFill>
          <a:ln/>
        </p:spPr>
        <p:txBody>
          <a:bodyPr wrap="square" lIns="0" tIns="0" rIns="0" bIns="0" rtlCol="0" anchor="ctr"/>
          <a:lstStyle/>
          <a:p>
            <a:pPr algn="ctr" indent="0" marL="0">
              <a:buNone/>
            </a:pPr>
            <a:r>
              <a:rPr lang="vi-VN" sz="2000" b="1" dirty="0">
                <a:solidFill>
                  <a:schemeClr val="bg1"/>
                </a:solidFill>
              </a:rPr>
              <a:t>5</a:t>
            </a:r>
            <a:endParaRPr lang="vi-VN" sz="2000" dirty="0"/>
          </a:p>
        </p:txBody>
      </p:sp>
      <p:sp>
        <p:nvSpPr>
          <p:cNvPr id="22" name="a2cf_box690"/>
          <p:cNvSpPr/>
          <p:nvPr/>
        </p:nvSpPr>
        <p:spPr>
          <a:xfrm>
            <a:off x="8265969" y="3090672"/>
            <a:ext cx="792460" cy="502920"/>
          </a:xfrm>
          <a:prstGeom prst="roundRect">
            <a:avLst>
              <a:gd name="adj" fmla="val 25455"/>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10</a:t>
            </a:r>
            <a:endParaRPr lang="vi-VN" sz="2000" dirty="0"/>
          </a:p>
        </p:txBody>
      </p:sp>
      <p:sp>
        <p:nvSpPr>
          <p:cNvPr id="23" name="a2cf_box691"/>
          <p:cNvSpPr/>
          <p:nvPr/>
        </p:nvSpPr>
        <p:spPr>
          <a:xfrm>
            <a:off x="9155963" y="3090672"/>
            <a:ext cx="792460" cy="502920"/>
          </a:xfrm>
          <a:prstGeom prst="roundRect">
            <a:avLst>
              <a:gd name="adj" fmla="val 25455"/>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15</a:t>
            </a:r>
            <a:endParaRPr lang="vi-VN" sz="2000" dirty="0"/>
          </a:p>
        </p:txBody>
      </p:sp>
      <p:sp>
        <p:nvSpPr>
          <p:cNvPr id="24" name="a2cf_box692"/>
          <p:cNvSpPr/>
          <p:nvPr/>
        </p:nvSpPr>
        <p:spPr>
          <a:xfrm>
            <a:off x="10045957" y="3090672"/>
            <a:ext cx="792460" cy="502920"/>
          </a:xfrm>
          <a:prstGeom prst="roundRect">
            <a:avLst>
              <a:gd name="adj" fmla="val 25455"/>
            </a:avLst>
          </a:prstGeom>
          <a:solidFill>
            <a:srgbClr val="FCEDF5"/>
          </a:solidFill>
          <a:ln w="19050">
            <a:solidFill>
              <a:srgbClr val="CBD5E1"/>
            </a:solidFill>
            <a:prstDash val="solid"/>
          </a:ln>
        </p:spPr>
        <p:txBody>
          <a:bodyPr wrap="square" lIns="0" tIns="0" rIns="0" bIns="0" rtlCol="0" anchor="ctr"/>
          <a:lstStyle/>
          <a:p>
            <a:pPr algn="ctr" indent="0" marL="0">
              <a:buNone/>
            </a:pPr>
            <a:r>
              <a:rPr lang="vi-VN" sz="2000" b="1" dirty="0">
                <a:solidFill>
                  <a:schemeClr val="tx1"/>
                </a:solidFill>
              </a:rPr>
              <a:t>20</a:t>
            </a:r>
            <a:endParaRPr lang="vi-VN" sz="2000" dirty="0"/>
          </a:p>
        </p:txBody>
      </p:sp>
      <p:sp>
        <p:nvSpPr>
          <p:cNvPr id="25" name="a2cf_line693"/>
          <p:cNvSpPr/>
          <p:nvPr/>
        </p:nvSpPr>
        <p:spPr>
          <a:xfrm flipH="1">
            <a:off x="6461598" y="3337560"/>
            <a:ext cx="792460" cy="0"/>
          </a:xfrm>
          <a:prstGeom prst="line">
            <a:avLst/>
          </a:prstGeom>
          <a:noFill/>
          <a:ln w="31750">
            <a:solidFill>
              <a:schemeClr val="accent4"/>
            </a:solidFill>
            <a:prstDash val="solid"/>
            <a:tailEnd type="triangle"/>
          </a:ln>
        </p:spPr>
      </p:sp>
      <p:sp>
        <p:nvSpPr>
          <p:cNvPr id="26" name="a2cf_line694"/>
          <p:cNvSpPr/>
          <p:nvPr/>
        </p:nvSpPr>
        <p:spPr>
          <a:xfrm flipH="1">
            <a:off x="11033484" y="3337560"/>
            <a:ext cx="548626" cy="0"/>
          </a:xfrm>
          <a:prstGeom prst="line">
            <a:avLst/>
          </a:prstGeom>
          <a:noFill/>
          <a:ln w="31750">
            <a:solidFill>
              <a:schemeClr val="accent4"/>
            </a:solidFill>
            <a:prstDash val="solid"/>
            <a:tailEnd type="triangle"/>
          </a:ln>
        </p:spPr>
      </p:sp>
      <p:sp>
        <p:nvSpPr>
          <p:cNvPr id="27" name="a2cf_txt695"/>
          <p:cNvSpPr txBox="1"/>
          <p:nvPr/>
        </p:nvSpPr>
        <p:spPr>
          <a:xfrm>
            <a:off x="6339682" y="3840480"/>
            <a:ext cx="2194505" cy="640080"/>
          </a:xfrm>
          <a:prstGeom prst="rect">
            <a:avLst/>
          </a:prstGeom>
          <a:noFill/>
          <a:ln/>
        </p:spPr>
        <p:txBody>
          <a:bodyPr wrap="square" lIns="0" tIns="0" rIns="0" bIns="0" rtlCol="0" anchor="t"/>
          <a:lstStyle/>
          <a:p>
            <a:pPr indent="0" marL="0">
              <a:buNone/>
            </a:pPr>
            <a:r>
              <a:rPr lang="vi-VN" sz="1500" dirty="0">
                <a:solidFill>
                  <a:schemeClr val="tx2"/>
                </a:solidFill>
              </a:rPr>
              <a:t>đầu (front)</a:t>
            </a:r>
            <a:endParaRPr lang="vi-VN" sz="1500" dirty="0"/>
          </a:p>
          <a:p>
            <a:pPr indent="0" marL="0">
              <a:buNone/>
            </a:pPr>
            <a:r>
              <a:rPr lang="vi-VN" sz="1500" dirty="0">
                <a:solidFill>
                  <a:schemeClr val="tx2"/>
                </a:solidFill>
              </a:rPr>
              <a:t>dequeue</a:t>
            </a:r>
            <a:endParaRPr lang="vi-VN" sz="1500" dirty="0"/>
          </a:p>
        </p:txBody>
      </p:sp>
      <p:sp>
        <p:nvSpPr>
          <p:cNvPr id="28" name="a2cf_txt696"/>
          <p:cNvSpPr txBox="1"/>
          <p:nvPr/>
        </p:nvSpPr>
        <p:spPr>
          <a:xfrm>
            <a:off x="9387605" y="3840480"/>
            <a:ext cx="2194505" cy="640080"/>
          </a:xfrm>
          <a:prstGeom prst="rect">
            <a:avLst/>
          </a:prstGeom>
          <a:noFill/>
          <a:ln/>
        </p:spPr>
        <p:txBody>
          <a:bodyPr wrap="square" lIns="0" tIns="0" rIns="0" bIns="0" rtlCol="0" anchor="t"/>
          <a:lstStyle/>
          <a:p>
            <a:pPr algn="r" indent="0" marL="0">
              <a:buNone/>
            </a:pPr>
            <a:r>
              <a:rPr lang="vi-VN" sz="1500" dirty="0">
                <a:solidFill>
                  <a:schemeClr val="tx2"/>
                </a:solidFill>
              </a:rPr>
              <a:t>cuối (rear)</a:t>
            </a:r>
            <a:endParaRPr lang="vi-VN" sz="1500" dirty="0"/>
          </a:p>
          <a:p>
            <a:pPr algn="r" indent="0" marL="0">
              <a:buNone/>
            </a:pPr>
            <a:r>
              <a:rPr lang="vi-VN" sz="1500" dirty="0">
                <a:solidFill>
                  <a:schemeClr val="tx2"/>
                </a:solidFill>
              </a:rPr>
              <a:t>enqueue</a:t>
            </a:r>
            <a:endParaRPr lang="vi-VN" sz="1500" dirty="0"/>
          </a:p>
        </p:txBody>
      </p:sp>
      <p:sp>
        <p:nvSpPr>
          <p:cNvPr id="29" name="a1af_box697"/>
          <p:cNvSpPr/>
          <p:nvPr/>
        </p:nvSpPr>
        <p:spPr>
          <a:xfrm>
            <a:off x="609585" y="4754880"/>
            <a:ext cx="5242429" cy="530352"/>
          </a:xfrm>
          <a:prstGeom prst="roundRect">
            <a:avLst>
              <a:gd name="adj" fmla="val 24138"/>
            </a:avLst>
          </a:prstGeom>
          <a:solidFill>
            <a:srgbClr val="FCEDF5"/>
          </a:solidFill>
          <a:ln/>
        </p:spPr>
      </p:sp>
      <p:pic>
        <p:nvPicPr>
          <p:cNvPr id="30" name="a1af_icon698" descr="preencoded.png">    </p:cNvPr>
          <p:cNvPicPr>
            <a:picLocks noChangeAspect="1"/>
          </p:cNvPicPr>
          <p:nvPr/>
        </p:nvPicPr>
        <p:blipFill>
          <a:blip r:embed="rId3"/>
          <a:stretch>
            <a:fillRect/>
          </a:stretch>
        </p:blipFill>
        <p:spPr>
          <a:xfrm>
            <a:off x="883894" y="4855464"/>
            <a:ext cx="329184" cy="329184"/>
          </a:xfrm>
          <a:prstGeom prst="rect">
            <a:avLst/>
          </a:prstGeom>
        </p:spPr>
      </p:pic>
      <p:sp>
        <p:nvSpPr>
          <p:cNvPr id="31" name="a1af_txt699"/>
          <p:cNvSpPr txBox="1"/>
          <p:nvPr/>
        </p:nvSpPr>
        <p:spPr>
          <a:xfrm>
            <a:off x="1523962" y="4754880"/>
            <a:ext cx="4206135" cy="530352"/>
          </a:xfrm>
          <a:prstGeom prst="rect">
            <a:avLst/>
          </a:prstGeom>
          <a:noFill/>
          <a:ln/>
        </p:spPr>
        <p:txBody>
          <a:bodyPr wrap="square" lIns="0" tIns="0" rIns="0" bIns="0" rtlCol="0" anchor="ctr"/>
          <a:lstStyle/>
          <a:p>
            <a:pPr indent="0" marL="0">
              <a:buNone/>
            </a:pPr>
            <a:r>
              <a:rPr lang="vi-VN" sz="1700" dirty="0">
                <a:solidFill>
                  <a:schemeClr val="tx1"/>
                </a:solidFill>
              </a:rPr>
              <a:t>Hoàn tác </a:t>
            </a:r>
            <a:pPr indent="0" marL="0">
              <a:buNone/>
            </a:pPr>
            <a:r>
              <a:rPr lang="vi-VN" sz="1400" dirty="0">
                <a:solidFill>
                  <a:schemeClr val="tx2"/>
                </a:solidFill>
              </a:rPr>
              <a:t>(Undo)</a:t>
            </a:r>
            <a:endParaRPr lang="vi-VN" sz="2000" dirty="0"/>
          </a:p>
        </p:txBody>
      </p:sp>
      <p:sp>
        <p:nvSpPr>
          <p:cNvPr id="32" name="a1af_box700"/>
          <p:cNvSpPr/>
          <p:nvPr/>
        </p:nvSpPr>
        <p:spPr>
          <a:xfrm>
            <a:off x="609585" y="5376672"/>
            <a:ext cx="5242429" cy="530352"/>
          </a:xfrm>
          <a:prstGeom prst="roundRect">
            <a:avLst>
              <a:gd name="adj" fmla="val 24138"/>
            </a:avLst>
          </a:prstGeom>
          <a:solidFill>
            <a:srgbClr val="FCEDF5"/>
          </a:solidFill>
          <a:ln/>
        </p:spPr>
      </p:sp>
      <p:pic>
        <p:nvPicPr>
          <p:cNvPr id="33" name="a1af_icon701" descr="preencoded.png">    </p:cNvPr>
          <p:cNvPicPr>
            <a:picLocks noChangeAspect="1"/>
          </p:cNvPicPr>
          <p:nvPr/>
        </p:nvPicPr>
        <p:blipFill>
          <a:blip r:embed="rId4"/>
          <a:stretch>
            <a:fillRect/>
          </a:stretch>
        </p:blipFill>
        <p:spPr>
          <a:xfrm>
            <a:off x="883894" y="5477256"/>
            <a:ext cx="329184" cy="329184"/>
          </a:xfrm>
          <a:prstGeom prst="rect">
            <a:avLst/>
          </a:prstGeom>
        </p:spPr>
      </p:pic>
      <p:sp>
        <p:nvSpPr>
          <p:cNvPr id="34" name="a1af_txt702"/>
          <p:cNvSpPr txBox="1"/>
          <p:nvPr/>
        </p:nvSpPr>
        <p:spPr>
          <a:xfrm>
            <a:off x="1523962" y="5376672"/>
            <a:ext cx="4206135" cy="530352"/>
          </a:xfrm>
          <a:prstGeom prst="rect">
            <a:avLst/>
          </a:prstGeom>
          <a:noFill/>
          <a:ln/>
        </p:spPr>
        <p:txBody>
          <a:bodyPr wrap="square" lIns="0" tIns="0" rIns="0" bIns="0" rtlCol="0" anchor="ctr"/>
          <a:lstStyle/>
          <a:p>
            <a:pPr indent="0" marL="0">
              <a:buNone/>
            </a:pPr>
            <a:r>
              <a:rPr lang="vi-VN" sz="1700" dirty="0">
                <a:solidFill>
                  <a:schemeClr val="tx1"/>
                </a:solidFill>
              </a:rPr>
              <a:t>Nút quay lại </a:t>
            </a:r>
            <a:pPr indent="0" marL="0">
              <a:buNone/>
            </a:pPr>
            <a:r>
              <a:rPr lang="vi-VN" sz="1400" dirty="0">
                <a:solidFill>
                  <a:schemeClr val="tx2"/>
                </a:solidFill>
              </a:rPr>
              <a:t>(Back)</a:t>
            </a:r>
            <a:endParaRPr lang="vi-VN" sz="2000" dirty="0"/>
          </a:p>
        </p:txBody>
      </p:sp>
      <p:sp>
        <p:nvSpPr>
          <p:cNvPr id="35" name="a2cf_box703"/>
          <p:cNvSpPr/>
          <p:nvPr/>
        </p:nvSpPr>
        <p:spPr>
          <a:xfrm>
            <a:off x="6339682" y="4754880"/>
            <a:ext cx="5242429" cy="530352"/>
          </a:xfrm>
          <a:prstGeom prst="roundRect">
            <a:avLst>
              <a:gd name="adj" fmla="val 24138"/>
            </a:avLst>
          </a:prstGeom>
          <a:solidFill>
            <a:srgbClr val="FCEDF5"/>
          </a:solidFill>
          <a:ln/>
        </p:spPr>
      </p:sp>
      <p:pic>
        <p:nvPicPr>
          <p:cNvPr id="36" name="a2cf_emo704" descr="preencoded.png">    </p:cNvPr>
          <p:cNvPicPr>
            <a:picLocks noChangeAspect="1"/>
          </p:cNvPicPr>
          <p:nvPr/>
        </p:nvPicPr>
        <p:blipFill>
          <a:blip r:embed="rId5"/>
          <a:stretch>
            <a:fillRect/>
          </a:stretch>
        </p:blipFill>
        <p:spPr>
          <a:xfrm>
            <a:off x="6586558" y="4791456"/>
            <a:ext cx="457200" cy="457200"/>
          </a:xfrm>
          <a:prstGeom prst="rect">
            <a:avLst/>
          </a:prstGeom>
        </p:spPr>
      </p:pic>
      <p:sp>
        <p:nvSpPr>
          <p:cNvPr id="37" name="a2cf_txt705"/>
          <p:cNvSpPr txBox="1"/>
          <p:nvPr/>
        </p:nvSpPr>
        <p:spPr>
          <a:xfrm>
            <a:off x="7254059" y="4754880"/>
            <a:ext cx="4206135" cy="530352"/>
          </a:xfrm>
          <a:prstGeom prst="rect">
            <a:avLst/>
          </a:prstGeom>
          <a:noFill/>
          <a:ln/>
        </p:spPr>
        <p:txBody>
          <a:bodyPr wrap="square" lIns="0" tIns="0" rIns="0" bIns="0" rtlCol="0" anchor="ctr"/>
          <a:lstStyle/>
          <a:p>
            <a:pPr indent="0" marL="0">
              <a:buNone/>
            </a:pPr>
            <a:r>
              <a:rPr lang="vi-VN" sz="1700" dirty="0">
                <a:solidFill>
                  <a:schemeClr val="tx1"/>
                </a:solidFill>
              </a:rPr>
              <a:t>Hàng đợi in </a:t>
            </a:r>
            <a:pPr indent="0" marL="0">
              <a:buNone/>
            </a:pPr>
            <a:r>
              <a:rPr lang="vi-VN" sz="1400" dirty="0">
                <a:solidFill>
                  <a:schemeClr val="tx2"/>
                </a:solidFill>
              </a:rPr>
              <a:t>(Print queue)</a:t>
            </a:r>
            <a:endParaRPr lang="vi-VN" sz="2000" dirty="0"/>
          </a:p>
        </p:txBody>
      </p:sp>
      <p:sp>
        <p:nvSpPr>
          <p:cNvPr id="38" name="a2cf_box706"/>
          <p:cNvSpPr/>
          <p:nvPr/>
        </p:nvSpPr>
        <p:spPr>
          <a:xfrm>
            <a:off x="6339682" y="5376672"/>
            <a:ext cx="5242429" cy="530352"/>
          </a:xfrm>
          <a:prstGeom prst="roundRect">
            <a:avLst>
              <a:gd name="adj" fmla="val 24138"/>
            </a:avLst>
          </a:prstGeom>
          <a:solidFill>
            <a:srgbClr val="FCEDF5"/>
          </a:solidFill>
          <a:ln/>
        </p:spPr>
      </p:sp>
      <p:pic>
        <p:nvPicPr>
          <p:cNvPr id="39" name="a2cf_icon707" descr="preencoded.png">    </p:cNvPr>
          <p:cNvPicPr>
            <a:picLocks noChangeAspect="1"/>
          </p:cNvPicPr>
          <p:nvPr/>
        </p:nvPicPr>
        <p:blipFill>
          <a:blip r:embed="rId6"/>
          <a:stretch>
            <a:fillRect/>
          </a:stretch>
        </p:blipFill>
        <p:spPr>
          <a:xfrm>
            <a:off x="6613991" y="5477256"/>
            <a:ext cx="329184" cy="329184"/>
          </a:xfrm>
          <a:prstGeom prst="rect">
            <a:avLst/>
          </a:prstGeom>
        </p:spPr>
      </p:pic>
      <p:sp>
        <p:nvSpPr>
          <p:cNvPr id="40" name="a2cf_txt708"/>
          <p:cNvSpPr txBox="1"/>
          <p:nvPr/>
        </p:nvSpPr>
        <p:spPr>
          <a:xfrm>
            <a:off x="7254059" y="5376672"/>
            <a:ext cx="4206135" cy="530352"/>
          </a:xfrm>
          <a:prstGeom prst="rect">
            <a:avLst/>
          </a:prstGeom>
          <a:noFill/>
          <a:ln/>
        </p:spPr>
        <p:txBody>
          <a:bodyPr wrap="square" lIns="0" tIns="0" rIns="0" bIns="0" rtlCol="0" anchor="ctr"/>
          <a:lstStyle/>
          <a:p>
            <a:pPr indent="0" marL="0">
              <a:buNone/>
            </a:pPr>
            <a:r>
              <a:rPr lang="vi-VN" sz="1700" dirty="0">
                <a:solidFill>
                  <a:schemeClr val="tx1"/>
                </a:solidFill>
              </a:rPr>
              <a:t>Lập lịch tiến trình </a:t>
            </a:r>
            <a:pPr indent="0" marL="0">
              <a:buNone/>
            </a:pPr>
            <a:r>
              <a:rPr lang="vi-VN" sz="1400" dirty="0">
                <a:solidFill>
                  <a:schemeClr val="tx2"/>
                </a:solidFill>
              </a:rPr>
              <a:t>(OS)</a:t>
            </a:r>
            <a:endParaRPr lang="vi-VN" sz="2000" dirty="0"/>
          </a:p>
        </p:txBody>
      </p:sp>
      <p:sp>
        <p:nvSpPr>
          <p:cNvPr id="41" name="a3cf_txt709"/>
          <p:cNvSpPr txBox="1"/>
          <p:nvPr/>
        </p:nvSpPr>
        <p:spPr>
          <a:xfrm>
            <a:off x="609585" y="6053328"/>
            <a:ext cx="10972526" cy="365760"/>
          </a:xfrm>
          <a:prstGeom prst="rect">
            <a:avLst/>
          </a:prstGeom>
          <a:noFill/>
          <a:ln/>
        </p:spPr>
        <p:txBody>
          <a:bodyPr wrap="square" lIns="0" tIns="0" rIns="0" bIns="0" rtlCol="0" anchor="t"/>
          <a:lstStyle/>
          <a:p>
            <a:pPr indent="0" marL="0">
              <a:buNone/>
            </a:pPr>
            <a:r>
              <a:rPr lang="vi-VN" sz="1600" b="1" dirty="0">
                <a:solidFill>
                  <a:schemeClr val="accent1"/>
                </a:solidFill>
              </a:rPr>
              <a:t>push, pop, enqueue, dequeue: mỗi thao tác 1 bước · O(1)</a:t>
            </a:r>
            <a:endParaRPr lang="vi-VN" sz="16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23</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500"/>
                                        <p:tgtEl>
                                          <p:spTgt spid="2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500"/>
                                        <p:tgtEl>
                                          <p:spTgt spid="2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500"/>
                                        <p:tgtEl>
                                          <p:spTgt spid="28"/>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500"/>
                                        <p:tgtEl>
                                          <p:spTgt spid="36"/>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500"/>
                                        <p:tgtEl>
                                          <p:spTgt spid="40"/>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1" grpId="0" animBg="1"/>
      <p:bldP spid="32" grpId="0" animBg="1"/>
      <p:bldP spid="34" grpId="0" animBg="1"/>
      <p:bldP spid="35" grpId="0" animBg="1"/>
      <p:bldP spid="37" grpId="0" animBg="1"/>
      <p:bldP spid="38" grpId="0" animBg="1"/>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2EDFE"/>
        </a:solidFill>
      </p:bgPr>
    </p:bg>
    <p:spTree>
      <p:nvGrpSpPr>
        <p:cNvPr id="1" name=""/>
        <p:cNvGrpSpPr/>
        <p:nvPr/>
      </p:nvGrpSpPr>
      <p:grpSpPr>
        <a:xfrm>
          <a:off x="0" y="0"/>
          <a:ext cx="0" cy="0"/>
          <a:chOff x="0" y="0"/>
          <a:chExt cx="0" cy="0"/>
        </a:xfrm>
      </p:grpSpPr>
      <p:sp>
        <p:nvSpPr>
          <p:cNvPr id="2" name="o_blob710"/>
          <p:cNvSpPr/>
          <p:nvPr/>
        </p:nvSpPr>
        <p:spPr>
          <a:xfrm>
            <a:off x="8275320" y="822960"/>
            <a:ext cx="3291840" cy="3291840"/>
          </a:xfrm>
          <a:prstGeom prst="ellipse">
            <a:avLst/>
          </a:prstGeom>
          <a:solidFill>
            <a:srgbClr val="FFFFFF"/>
          </a:solidFill>
          <a:ln/>
        </p:spPr>
      </p:sp>
      <p:sp>
        <p:nvSpPr>
          <p:cNvPr id="3" name="o_txt711"/>
          <p:cNvSpPr txBox="1"/>
          <p:nvPr/>
        </p:nvSpPr>
        <p:spPr>
          <a:xfrm>
            <a:off x="731502" y="914400"/>
            <a:ext cx="4876678" cy="1737360"/>
          </a:xfrm>
          <a:prstGeom prst="rect">
            <a:avLst/>
          </a:prstGeom>
          <a:noFill/>
          <a:ln/>
        </p:spPr>
        <p:txBody>
          <a:bodyPr wrap="square" lIns="0" tIns="0" rIns="0" bIns="0" rtlCol="0" anchor="b"/>
          <a:lstStyle/>
          <a:p>
            <a:pPr indent="0" marL="0">
              <a:buNone/>
            </a:pPr>
            <a:r>
              <a:rPr lang="vi-VN" sz="12000" b="1" dirty="0">
                <a:solidFill>
                  <a:schemeClr val="accent5"/>
                </a:solidFill>
              </a:rPr>
              <a:t>05</a:t>
            </a:r>
            <a:endParaRPr lang="vi-VN" sz="12000" dirty="0"/>
          </a:p>
        </p:txBody>
      </p:sp>
      <p:pic>
        <p:nvPicPr>
          <p:cNvPr id="4" name="a1af_emo712" descr="preencoded.png">    </p:cNvPr>
          <p:cNvPicPr>
            <a:picLocks noChangeAspect="1"/>
          </p:cNvPicPr>
          <p:nvPr/>
        </p:nvPicPr>
        <p:blipFill>
          <a:blip r:embed="rId1"/>
          <a:stretch>
            <a:fillRect/>
          </a:stretch>
        </p:blipFill>
        <p:spPr>
          <a:xfrm>
            <a:off x="8643880" y="1188720"/>
            <a:ext cx="2560320" cy="2560320"/>
          </a:xfrm>
          <a:prstGeom prst="rect">
            <a:avLst/>
          </a:prstGeom>
        </p:spPr>
      </p:pic>
      <p:sp>
        <p:nvSpPr>
          <p:cNvPr id="5" name="Text 0"/>
          <p:cNvSpPr/>
          <p:nvPr>
            <p:ph idx="100" type="title" hasCustomPrompt="1"/>
          </p:nvPr>
        </p:nvSpPr>
        <p:spPr>
          <a:xfrm>
            <a:off x="731520" y="2926080"/>
            <a:ext cx="7863840" cy="914400"/>
          </a:xfrm>
          <a:prstGeom prst="rect">
            <a:avLst/>
          </a:prstGeom>
          <a:noFill/>
          <a:ln/>
        </p:spPr>
        <p:txBody>
          <a:bodyPr wrap="square" lIns="0" tIns="0" rIns="0" bIns="0" rtlCol="0" anchor="t"/>
          <a:lstStyle/>
          <a:p>
            <a:pPr algn="l" indent="0" marL="0">
              <a:buNone/>
            </a:pPr>
            <a:r>
              <a:rPr lang="vi-VN" sz="4000" b="1" dirty="0">
                <a:solidFill>
                  <a:schemeClr val="tx1"/>
                </a:solidFill>
              </a:rPr>
              <a:t>Cây, đồ thị, băm và kết luận</a:t>
            </a:r>
            <a:endParaRPr lang="vi-VN" sz="4000" dirty="0"/>
          </a:p>
        </p:txBody>
      </p:sp>
      <p:sp>
        <p:nvSpPr>
          <p:cNvPr id="6" name="o_txt713"/>
          <p:cNvSpPr txBox="1"/>
          <p:nvPr/>
        </p:nvSpPr>
        <p:spPr>
          <a:xfrm>
            <a:off x="731502" y="3840480"/>
            <a:ext cx="10728692" cy="457200"/>
          </a:xfrm>
          <a:prstGeom prst="rect">
            <a:avLst/>
          </a:prstGeom>
          <a:noFill/>
          <a:ln/>
        </p:spPr>
        <p:txBody>
          <a:bodyPr wrap="square" lIns="0" tIns="0" rIns="0" bIns="0" rtlCol="0" anchor="t"/>
          <a:lstStyle/>
          <a:p>
            <a:pPr indent="0" marL="0">
              <a:buNone/>
            </a:pPr>
            <a:r>
              <a:rPr lang="vi-VN" sz="2000" dirty="0">
                <a:solidFill>
                  <a:schemeClr val="tx2"/>
                </a:solidFill>
              </a:rPr>
              <a:t>(Tree, Graph, Hashing, Conclusion)</a:t>
            </a:r>
            <a:endParaRPr lang="vi-VN" sz="2000" dirty="0"/>
          </a:p>
        </p:txBody>
      </p:sp>
      <p:pic>
        <p:nvPicPr>
          <p:cNvPr id="7" name="a2af_emo714" descr="preencoded.png">    </p:cNvPr>
          <p:cNvPicPr>
            <a:picLocks noChangeAspect="1"/>
          </p:cNvPicPr>
          <p:nvPr/>
        </p:nvPicPr>
        <p:blipFill>
          <a:blip r:embed="rId2"/>
          <a:stretch>
            <a:fillRect/>
          </a:stretch>
        </p:blipFill>
        <p:spPr>
          <a:xfrm>
            <a:off x="815309" y="4526280"/>
            <a:ext cx="868680" cy="868680"/>
          </a:xfrm>
          <a:prstGeom prst="rect">
            <a:avLst/>
          </a:prstGeom>
        </p:spPr>
      </p:pic>
      <p:sp>
        <p:nvSpPr>
          <p:cNvPr id="8" name="a2af_txt715"/>
          <p:cNvSpPr txBox="1"/>
          <p:nvPr/>
        </p:nvSpPr>
        <p:spPr>
          <a:xfrm>
            <a:off x="1706837" y="4526280"/>
            <a:ext cx="7315017" cy="347472"/>
          </a:xfrm>
          <a:prstGeom prst="rect">
            <a:avLst/>
          </a:prstGeom>
          <a:noFill/>
          <a:ln/>
        </p:spPr>
        <p:txBody>
          <a:bodyPr wrap="square" lIns="0" tIns="0" rIns="0" bIns="0" rtlCol="0" anchor="t"/>
          <a:lstStyle/>
          <a:p>
            <a:pPr indent="0" marL="0">
              <a:buNone/>
            </a:pPr>
            <a:r>
              <a:rPr lang="vi-VN" sz="1800" dirty="0">
                <a:solidFill>
                  <a:schemeClr val="tx2"/>
                </a:solidFill>
              </a:rPr>
              <a:t>Người trình bày</a:t>
            </a:r>
            <a:endParaRPr lang="vi-VN" sz="1800" dirty="0"/>
          </a:p>
        </p:txBody>
      </p:sp>
      <p:sp>
        <p:nvSpPr>
          <p:cNvPr id="9" name="a2af_txt716"/>
          <p:cNvSpPr txBox="1"/>
          <p:nvPr/>
        </p:nvSpPr>
        <p:spPr>
          <a:xfrm>
            <a:off x="1706837" y="4864608"/>
            <a:ext cx="9143771" cy="548640"/>
          </a:xfrm>
          <a:prstGeom prst="rect">
            <a:avLst/>
          </a:prstGeom>
          <a:noFill/>
          <a:ln/>
        </p:spPr>
        <p:txBody>
          <a:bodyPr wrap="square" lIns="0" tIns="0" rIns="0" bIns="0" rtlCol="0" anchor="t"/>
          <a:lstStyle/>
          <a:p>
            <a:pPr indent="0" marL="0">
              <a:buNone/>
            </a:pPr>
            <a:r>
              <a:rPr lang="vi-VN" sz="3400" b="1" dirty="0">
                <a:solidFill>
                  <a:schemeClr val="accent5"/>
                </a:solidFill>
              </a:rPr>
              <a:t>Nguyễn Quang Minh</a:t>
            </a:r>
            <a:endParaRPr lang="vi-VN" sz="3400" dirty="0"/>
          </a:p>
        </p:txBody>
      </p:sp>
      <p:sp>
        <p:nvSpPr>
          <p:cNvPr id="10" name="o_circ717"/>
          <p:cNvSpPr/>
          <p:nvPr/>
        </p:nvSpPr>
        <p:spPr>
          <a:xfrm>
            <a:off x="777217" y="5989320"/>
            <a:ext cx="274320" cy="274320"/>
          </a:xfrm>
          <a:prstGeom prst="ellipse">
            <a:avLst/>
          </a:prstGeom>
          <a:solidFill>
            <a:srgbClr val="CBD5E1"/>
          </a:solidFill>
          <a:ln/>
        </p:spPr>
      </p:sp>
      <p:sp>
        <p:nvSpPr>
          <p:cNvPr id="11" name="o_circ718"/>
          <p:cNvSpPr/>
          <p:nvPr/>
        </p:nvSpPr>
        <p:spPr>
          <a:xfrm>
            <a:off x="1447760" y="5989320"/>
            <a:ext cx="274320" cy="274320"/>
          </a:xfrm>
          <a:prstGeom prst="ellipse">
            <a:avLst/>
          </a:prstGeom>
          <a:solidFill>
            <a:srgbClr val="CBD5E1"/>
          </a:solidFill>
          <a:ln/>
        </p:spPr>
      </p:sp>
      <p:sp>
        <p:nvSpPr>
          <p:cNvPr id="12" name="o_circ719"/>
          <p:cNvSpPr/>
          <p:nvPr/>
        </p:nvSpPr>
        <p:spPr>
          <a:xfrm>
            <a:off x="2118304" y="5989320"/>
            <a:ext cx="274320" cy="274320"/>
          </a:xfrm>
          <a:prstGeom prst="ellipse">
            <a:avLst/>
          </a:prstGeom>
          <a:solidFill>
            <a:srgbClr val="CBD5E1"/>
          </a:solidFill>
          <a:ln/>
        </p:spPr>
      </p:sp>
      <p:sp>
        <p:nvSpPr>
          <p:cNvPr id="13" name="o_circ720"/>
          <p:cNvSpPr/>
          <p:nvPr/>
        </p:nvSpPr>
        <p:spPr>
          <a:xfrm>
            <a:off x="2788847" y="5989320"/>
            <a:ext cx="274320" cy="274320"/>
          </a:xfrm>
          <a:prstGeom prst="ellipse">
            <a:avLst/>
          </a:prstGeom>
          <a:solidFill>
            <a:srgbClr val="CBD5E1"/>
          </a:solidFill>
          <a:ln/>
        </p:spPr>
      </p:sp>
      <p:sp>
        <p:nvSpPr>
          <p:cNvPr id="14" name="o_circ721"/>
          <p:cNvSpPr/>
          <p:nvPr/>
        </p:nvSpPr>
        <p:spPr>
          <a:xfrm>
            <a:off x="3459390" y="5989320"/>
            <a:ext cx="274320" cy="274320"/>
          </a:xfrm>
          <a:prstGeom prst="ellipse">
            <a:avLst/>
          </a:prstGeom>
          <a:solidFill>
            <a:schemeClr val="accent5"/>
          </a:solid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Cây nhị phân tìm kiếm </a:t>
            </a:r>
            <a:pPr algn="l" indent="0" marL="0">
              <a:buNone/>
            </a:pPr>
            <a:r>
              <a:rPr lang="vi-VN" sz="2400" b="1" dirty="0">
                <a:solidFill>
                  <a:schemeClr val="tx2"/>
                </a:solidFill>
              </a:rPr>
              <a:t>(BST)</a:t>
            </a:r>
            <a:endParaRPr lang="vi-VN" sz="3000" dirty="0"/>
          </a:p>
        </p:txBody>
      </p:sp>
      <p:pic>
        <p:nvPicPr>
          <p:cNvPr id="3" name="o_titleEmo722"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line723"/>
          <p:cNvSpPr/>
          <p:nvPr/>
        </p:nvSpPr>
        <p:spPr>
          <a:xfrm flipH="1">
            <a:off x="2164026" y="1714500"/>
            <a:ext cx="1645879" cy="1234440"/>
          </a:xfrm>
          <a:prstGeom prst="line">
            <a:avLst/>
          </a:prstGeom>
          <a:noFill/>
          <a:ln w="25400">
            <a:solidFill>
              <a:srgbClr val="CBD5E1"/>
            </a:solidFill>
            <a:prstDash val="solid"/>
          </a:ln>
        </p:spPr>
      </p:sp>
      <p:sp>
        <p:nvSpPr>
          <p:cNvPr id="5" name="o_line724"/>
          <p:cNvSpPr/>
          <p:nvPr/>
        </p:nvSpPr>
        <p:spPr>
          <a:xfrm>
            <a:off x="3809905" y="1714500"/>
            <a:ext cx="1645879" cy="1234440"/>
          </a:xfrm>
          <a:prstGeom prst="line">
            <a:avLst/>
          </a:prstGeom>
          <a:noFill/>
          <a:ln w="25400">
            <a:solidFill>
              <a:srgbClr val="CBD5E1"/>
            </a:solidFill>
            <a:prstDash val="solid"/>
          </a:ln>
        </p:spPr>
      </p:sp>
      <p:sp>
        <p:nvSpPr>
          <p:cNvPr id="6" name="o_line725"/>
          <p:cNvSpPr/>
          <p:nvPr/>
        </p:nvSpPr>
        <p:spPr>
          <a:xfrm flipH="1">
            <a:off x="1310607" y="2948940"/>
            <a:ext cx="853419" cy="1234440"/>
          </a:xfrm>
          <a:prstGeom prst="line">
            <a:avLst/>
          </a:prstGeom>
          <a:noFill/>
          <a:ln w="25400">
            <a:solidFill>
              <a:srgbClr val="CBD5E1"/>
            </a:solidFill>
            <a:prstDash val="solid"/>
          </a:ln>
        </p:spPr>
      </p:sp>
      <p:sp>
        <p:nvSpPr>
          <p:cNvPr id="7" name="o_line726"/>
          <p:cNvSpPr/>
          <p:nvPr/>
        </p:nvSpPr>
        <p:spPr>
          <a:xfrm>
            <a:off x="2164026" y="2948940"/>
            <a:ext cx="853419" cy="1234440"/>
          </a:xfrm>
          <a:prstGeom prst="line">
            <a:avLst/>
          </a:prstGeom>
          <a:noFill/>
          <a:ln w="25400">
            <a:solidFill>
              <a:srgbClr val="CBD5E1"/>
            </a:solidFill>
            <a:prstDash val="solid"/>
          </a:ln>
        </p:spPr>
      </p:sp>
      <p:sp>
        <p:nvSpPr>
          <p:cNvPr id="8" name="o_line727"/>
          <p:cNvSpPr/>
          <p:nvPr/>
        </p:nvSpPr>
        <p:spPr>
          <a:xfrm>
            <a:off x="5455784" y="2948940"/>
            <a:ext cx="853419" cy="1234440"/>
          </a:xfrm>
          <a:prstGeom prst="line">
            <a:avLst/>
          </a:prstGeom>
          <a:noFill/>
          <a:ln w="25400">
            <a:solidFill>
              <a:srgbClr val="CBD5E1"/>
            </a:solidFill>
            <a:prstDash val="solid"/>
          </a:ln>
        </p:spPr>
      </p:sp>
      <p:sp>
        <p:nvSpPr>
          <p:cNvPr id="9" name="a1cf_line728"/>
          <p:cNvSpPr/>
          <p:nvPr/>
        </p:nvSpPr>
        <p:spPr>
          <a:xfrm flipH="1">
            <a:off x="2164026" y="1714500"/>
            <a:ext cx="1645879" cy="1234440"/>
          </a:xfrm>
          <a:prstGeom prst="line">
            <a:avLst/>
          </a:prstGeom>
          <a:noFill/>
          <a:ln w="50800">
            <a:solidFill>
              <a:schemeClr val="accent5"/>
            </a:solidFill>
            <a:prstDash val="solid"/>
          </a:ln>
        </p:spPr>
      </p:sp>
      <p:sp>
        <p:nvSpPr>
          <p:cNvPr id="10" name="a1cf_line729"/>
          <p:cNvSpPr/>
          <p:nvPr/>
        </p:nvSpPr>
        <p:spPr>
          <a:xfrm>
            <a:off x="2164026" y="2948940"/>
            <a:ext cx="853419" cy="1234440"/>
          </a:xfrm>
          <a:prstGeom prst="line">
            <a:avLst/>
          </a:prstGeom>
          <a:noFill/>
          <a:ln w="50800">
            <a:solidFill>
              <a:schemeClr val="accent5"/>
            </a:solidFill>
            <a:prstDash val="solid"/>
          </a:ln>
        </p:spPr>
      </p:sp>
      <p:sp>
        <p:nvSpPr>
          <p:cNvPr id="11" name="o_circ730"/>
          <p:cNvSpPr/>
          <p:nvPr/>
        </p:nvSpPr>
        <p:spPr>
          <a:xfrm>
            <a:off x="967707" y="384048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3</a:t>
            </a:r>
            <a:endParaRPr lang="vi-VN" sz="2000" dirty="0"/>
          </a:p>
        </p:txBody>
      </p:sp>
      <p:sp>
        <p:nvSpPr>
          <p:cNvPr id="12" name="o_circ731"/>
          <p:cNvSpPr/>
          <p:nvPr/>
        </p:nvSpPr>
        <p:spPr>
          <a:xfrm>
            <a:off x="1821126" y="260604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6</a:t>
            </a:r>
            <a:endParaRPr lang="vi-VN" sz="2000" dirty="0"/>
          </a:p>
        </p:txBody>
      </p:sp>
      <p:sp>
        <p:nvSpPr>
          <p:cNvPr id="13" name="o_circ732"/>
          <p:cNvSpPr/>
          <p:nvPr/>
        </p:nvSpPr>
        <p:spPr>
          <a:xfrm>
            <a:off x="2674545" y="384048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14</a:t>
            </a:r>
            <a:endParaRPr lang="vi-VN" sz="2000" dirty="0"/>
          </a:p>
        </p:txBody>
      </p:sp>
      <p:sp>
        <p:nvSpPr>
          <p:cNvPr id="14" name="o_circ733"/>
          <p:cNvSpPr/>
          <p:nvPr/>
        </p:nvSpPr>
        <p:spPr>
          <a:xfrm>
            <a:off x="3467005" y="137160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17</a:t>
            </a:r>
            <a:endParaRPr lang="vi-VN" sz="2000" dirty="0"/>
          </a:p>
        </p:txBody>
      </p:sp>
      <p:sp>
        <p:nvSpPr>
          <p:cNvPr id="15" name="o_circ734"/>
          <p:cNvSpPr/>
          <p:nvPr/>
        </p:nvSpPr>
        <p:spPr>
          <a:xfrm>
            <a:off x="5112884" y="260604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19</a:t>
            </a:r>
            <a:endParaRPr lang="vi-VN" sz="2000" dirty="0"/>
          </a:p>
        </p:txBody>
      </p:sp>
      <p:sp>
        <p:nvSpPr>
          <p:cNvPr id="16" name="o_circ735"/>
          <p:cNvSpPr/>
          <p:nvPr/>
        </p:nvSpPr>
        <p:spPr>
          <a:xfrm>
            <a:off x="5966302" y="3840480"/>
            <a:ext cx="685800" cy="68580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22</a:t>
            </a:r>
            <a:endParaRPr lang="vi-VN" sz="2000" dirty="0"/>
          </a:p>
        </p:txBody>
      </p:sp>
      <p:sp>
        <p:nvSpPr>
          <p:cNvPr id="17" name="a1cf_circ736"/>
          <p:cNvSpPr/>
          <p:nvPr/>
        </p:nvSpPr>
        <p:spPr>
          <a:xfrm>
            <a:off x="3467005" y="1371600"/>
            <a:ext cx="685800" cy="68580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17</a:t>
            </a:r>
            <a:endParaRPr lang="vi-VN" sz="2000" dirty="0"/>
          </a:p>
        </p:txBody>
      </p:sp>
      <p:sp>
        <p:nvSpPr>
          <p:cNvPr id="18" name="a1cf_circ737"/>
          <p:cNvSpPr/>
          <p:nvPr/>
        </p:nvSpPr>
        <p:spPr>
          <a:xfrm>
            <a:off x="1821126" y="2606040"/>
            <a:ext cx="685800" cy="68580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6</a:t>
            </a:r>
            <a:endParaRPr lang="vi-VN" sz="2000" dirty="0"/>
          </a:p>
        </p:txBody>
      </p:sp>
      <p:sp>
        <p:nvSpPr>
          <p:cNvPr id="19" name="a1cf_circ738"/>
          <p:cNvSpPr/>
          <p:nvPr/>
        </p:nvSpPr>
        <p:spPr>
          <a:xfrm>
            <a:off x="2674545" y="3840480"/>
            <a:ext cx="685800" cy="68580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14</a:t>
            </a:r>
            <a:endParaRPr lang="vi-VN" sz="2000" dirty="0"/>
          </a:p>
        </p:txBody>
      </p:sp>
      <p:sp>
        <p:nvSpPr>
          <p:cNvPr id="20" name="o_txt739"/>
          <p:cNvSpPr txBox="1"/>
          <p:nvPr/>
        </p:nvSpPr>
        <p:spPr>
          <a:xfrm>
            <a:off x="4389010" y="1536192"/>
            <a:ext cx="1950671" cy="365760"/>
          </a:xfrm>
          <a:prstGeom prst="rect">
            <a:avLst/>
          </a:prstGeom>
          <a:noFill/>
          <a:ln/>
        </p:spPr>
        <p:txBody>
          <a:bodyPr wrap="square" lIns="0" tIns="0" rIns="0" bIns="0" rtlCol="0" anchor="t"/>
          <a:lstStyle/>
          <a:p>
            <a:pPr indent="0" marL="0">
              <a:buNone/>
            </a:pPr>
            <a:r>
              <a:rPr lang="vi-VN" sz="1400" dirty="0">
                <a:solidFill>
                  <a:schemeClr val="tx2"/>
                </a:solidFill>
              </a:rPr>
              <a:t>gốc </a:t>
            </a:r>
            <a:pPr indent="0" marL="0">
              <a:buNone/>
            </a:pPr>
            <a:r>
              <a:rPr lang="vi-VN" sz="1400" dirty="0">
                <a:solidFill>
                  <a:schemeClr val="tx2"/>
                </a:solidFill>
              </a:rPr>
              <a:t>(root)</a:t>
            </a:r>
            <a:endParaRPr lang="vi-VN" sz="2000" dirty="0"/>
          </a:p>
        </p:txBody>
      </p:sp>
      <p:sp>
        <p:nvSpPr>
          <p:cNvPr id="21" name="a1cf_txt740"/>
          <p:cNvSpPr txBox="1"/>
          <p:nvPr/>
        </p:nvSpPr>
        <p:spPr>
          <a:xfrm>
            <a:off x="609585" y="1783080"/>
            <a:ext cx="2438339" cy="365760"/>
          </a:xfrm>
          <a:prstGeom prst="rect">
            <a:avLst/>
          </a:prstGeom>
          <a:noFill/>
          <a:ln/>
        </p:spPr>
        <p:txBody>
          <a:bodyPr wrap="square" lIns="0" tIns="0" rIns="0" bIns="0" rtlCol="0" anchor="t"/>
          <a:lstStyle/>
          <a:p>
            <a:pPr indent="0" marL="0">
              <a:buNone/>
            </a:pPr>
            <a:r>
              <a:rPr lang="vi-VN" sz="1500" b="1" dirty="0">
                <a:solidFill>
                  <a:schemeClr val="accent5"/>
                </a:solidFill>
              </a:rPr>
              <a:t>14 &lt; 17 → trái</a:t>
            </a:r>
            <a:endParaRPr lang="vi-VN" sz="1500" dirty="0"/>
          </a:p>
        </p:txBody>
      </p:sp>
      <p:sp>
        <p:nvSpPr>
          <p:cNvPr id="22" name="a1cf_txt741"/>
          <p:cNvSpPr txBox="1"/>
          <p:nvPr/>
        </p:nvSpPr>
        <p:spPr>
          <a:xfrm>
            <a:off x="2743131" y="2971800"/>
            <a:ext cx="2316422" cy="365760"/>
          </a:xfrm>
          <a:prstGeom prst="rect">
            <a:avLst/>
          </a:prstGeom>
          <a:noFill/>
          <a:ln/>
        </p:spPr>
        <p:txBody>
          <a:bodyPr wrap="square" lIns="0" tIns="0" rIns="0" bIns="0" rtlCol="0" anchor="t"/>
          <a:lstStyle/>
          <a:p>
            <a:pPr indent="0" marL="0">
              <a:buNone/>
            </a:pPr>
            <a:r>
              <a:rPr lang="vi-VN" sz="1500" b="1" dirty="0">
                <a:solidFill>
                  <a:schemeClr val="accent5"/>
                </a:solidFill>
              </a:rPr>
              <a:t>14 &gt; 6 → phải</a:t>
            </a:r>
            <a:endParaRPr lang="vi-VN" sz="1500" dirty="0"/>
          </a:p>
        </p:txBody>
      </p:sp>
      <p:sp>
        <p:nvSpPr>
          <p:cNvPr id="23" name="o_box742"/>
          <p:cNvSpPr/>
          <p:nvPr/>
        </p:nvSpPr>
        <p:spPr>
          <a:xfrm>
            <a:off x="609585" y="4800600"/>
            <a:ext cx="6095848" cy="731520"/>
          </a:xfrm>
          <a:prstGeom prst="roundRect">
            <a:avLst>
              <a:gd name="adj" fmla="val 17500"/>
            </a:avLst>
          </a:prstGeom>
          <a:solidFill>
            <a:srgbClr val="F2EDFE"/>
          </a:solidFill>
          <a:ln/>
        </p:spPr>
      </p:sp>
      <p:sp>
        <p:nvSpPr>
          <p:cNvPr id="24" name="o_txt743"/>
          <p:cNvSpPr txBox="1"/>
          <p:nvPr/>
        </p:nvSpPr>
        <p:spPr>
          <a:xfrm>
            <a:off x="853419" y="4800600"/>
            <a:ext cx="5730097" cy="731520"/>
          </a:xfrm>
          <a:prstGeom prst="rect">
            <a:avLst/>
          </a:prstGeom>
          <a:noFill/>
          <a:ln/>
        </p:spPr>
        <p:txBody>
          <a:bodyPr wrap="square" lIns="0" tIns="0" rIns="0" bIns="0" rtlCol="0" anchor="ctr"/>
          <a:lstStyle/>
          <a:p>
            <a:pPr indent="0" marL="0">
              <a:buNone/>
            </a:pPr>
            <a:r>
              <a:rPr lang="vi-VN" sz="1800" b="1" dirty="0">
                <a:solidFill>
                  <a:schemeClr val="tx1"/>
                </a:solidFill>
              </a:rPr>
              <a:t>Trái &lt; Gốc &lt; Phải </a:t>
            </a:r>
            <a:pPr indent="0" marL="0">
              <a:buNone/>
            </a:pPr>
            <a:r>
              <a:rPr lang="vi-VN" sz="1400" dirty="0">
                <a:solidFill>
                  <a:schemeClr val="tx2"/>
                </a:solidFill>
              </a:rPr>
              <a:t>(Left &lt; Root &lt; Right)</a:t>
            </a:r>
            <a:endParaRPr lang="vi-VN" sz="2000" dirty="0"/>
          </a:p>
        </p:txBody>
      </p:sp>
      <p:sp>
        <p:nvSpPr>
          <p:cNvPr id="25" name="a1cf_txt744"/>
          <p:cNvSpPr txBox="1"/>
          <p:nvPr/>
        </p:nvSpPr>
        <p:spPr>
          <a:xfrm>
            <a:off x="609585" y="5715000"/>
            <a:ext cx="6095848" cy="457200"/>
          </a:xfrm>
          <a:prstGeom prst="rect">
            <a:avLst/>
          </a:prstGeom>
          <a:noFill/>
          <a:ln/>
        </p:spPr>
        <p:txBody>
          <a:bodyPr wrap="square" lIns="0" tIns="0" rIns="0" bIns="0" rtlCol="0" anchor="t"/>
          <a:lstStyle/>
          <a:p>
            <a:pPr indent="0" marL="0">
              <a:buNone/>
            </a:pPr>
            <a:r>
              <a:rPr lang="vi-VN" sz="2000" b="1" dirty="0">
                <a:solidFill>
                  <a:schemeClr val="accent5"/>
                </a:solidFill>
              </a:rPr>
              <a:t>Tìm 14: 3 bước</a:t>
            </a:r>
            <a:endParaRPr lang="vi-VN" sz="2000" dirty="0"/>
          </a:p>
        </p:txBody>
      </p:sp>
      <p:sp>
        <p:nvSpPr>
          <p:cNvPr id="26" name="a2cf_box745"/>
          <p:cNvSpPr/>
          <p:nvPr/>
        </p:nvSpPr>
        <p:spPr>
          <a:xfrm>
            <a:off x="7132142" y="1325880"/>
            <a:ext cx="4449969" cy="1188720"/>
          </a:xfrm>
          <a:prstGeom prst="roundRect">
            <a:avLst>
              <a:gd name="adj" fmla="val 10769"/>
            </a:avLst>
          </a:prstGeom>
          <a:solidFill>
            <a:srgbClr val="F2EDFE"/>
          </a:solidFill>
          <a:ln/>
        </p:spPr>
      </p:sp>
      <p:pic>
        <p:nvPicPr>
          <p:cNvPr id="27" name="a2cf_emo746" descr="preencoded.png">    </p:cNvPr>
          <p:cNvPicPr>
            <a:picLocks noChangeAspect="1"/>
          </p:cNvPicPr>
          <p:nvPr/>
        </p:nvPicPr>
        <p:blipFill>
          <a:blip r:embed="rId2"/>
          <a:stretch>
            <a:fillRect/>
          </a:stretch>
        </p:blipFill>
        <p:spPr>
          <a:xfrm>
            <a:off x="7406448" y="1645920"/>
            <a:ext cx="548640" cy="548640"/>
          </a:xfrm>
          <a:prstGeom prst="rect">
            <a:avLst/>
          </a:prstGeom>
        </p:spPr>
      </p:pic>
      <p:sp>
        <p:nvSpPr>
          <p:cNvPr id="28" name="a2cf_txt747"/>
          <p:cNvSpPr txBox="1"/>
          <p:nvPr/>
        </p:nvSpPr>
        <p:spPr>
          <a:xfrm>
            <a:off x="8168436" y="1325880"/>
            <a:ext cx="3291758" cy="1188720"/>
          </a:xfrm>
          <a:prstGeom prst="rect">
            <a:avLst/>
          </a:prstGeom>
          <a:noFill/>
          <a:ln/>
        </p:spPr>
        <p:txBody>
          <a:bodyPr wrap="square" lIns="0" tIns="0" rIns="0" bIns="0" rtlCol="0" anchor="ctr"/>
          <a:lstStyle/>
          <a:p>
            <a:pPr indent="0" marL="0">
              <a:buNone/>
            </a:pPr>
            <a:r>
              <a:rPr lang="vi-VN" sz="1700" dirty="0">
                <a:solidFill>
                  <a:schemeClr val="tx1"/>
                </a:solidFill>
              </a:rPr>
              <a:t>Tìm như nhị phân: ≈ log</a:t>
            </a:r>
            <a:pPr indent="0" marL="0">
              <a:buNone/>
            </a:pPr>
            <a:r>
              <a:rPr lang="vi-VN" sz="1700" baseline="-40000" dirty="0">
                <a:solidFill>
                  <a:schemeClr val="tx1"/>
                </a:solidFill>
              </a:rPr>
              <a:t>2</a:t>
            </a:r>
            <a:pPr indent="0" marL="0">
              <a:buNone/>
            </a:pPr>
            <a:r>
              <a:rPr lang="vi-VN" sz="1700" dirty="0">
                <a:solidFill>
                  <a:schemeClr val="tx1"/>
                </a:solidFill>
              </a:rPr>
              <a:t>n bước (cây cân đối)</a:t>
            </a:r>
            <a:endParaRPr lang="vi-VN" sz="1700" dirty="0"/>
          </a:p>
        </p:txBody>
      </p:sp>
      <p:sp>
        <p:nvSpPr>
          <p:cNvPr id="29" name="a3cf_box748"/>
          <p:cNvSpPr/>
          <p:nvPr/>
        </p:nvSpPr>
        <p:spPr>
          <a:xfrm>
            <a:off x="7132142" y="2697480"/>
            <a:ext cx="4449969" cy="1188720"/>
          </a:xfrm>
          <a:prstGeom prst="roundRect">
            <a:avLst>
              <a:gd name="adj" fmla="val 10769"/>
            </a:avLst>
          </a:prstGeom>
          <a:solidFill>
            <a:srgbClr val="F2EDFE"/>
          </a:solidFill>
          <a:ln/>
        </p:spPr>
      </p:sp>
      <p:pic>
        <p:nvPicPr>
          <p:cNvPr id="30" name="a3cf_emo749" descr="preencoded.png">    </p:cNvPr>
          <p:cNvPicPr>
            <a:picLocks noChangeAspect="1"/>
          </p:cNvPicPr>
          <p:nvPr/>
        </p:nvPicPr>
        <p:blipFill>
          <a:blip r:embed="rId3"/>
          <a:stretch>
            <a:fillRect/>
          </a:stretch>
        </p:blipFill>
        <p:spPr>
          <a:xfrm>
            <a:off x="7406448" y="3017520"/>
            <a:ext cx="548640" cy="548640"/>
          </a:xfrm>
          <a:prstGeom prst="rect">
            <a:avLst/>
          </a:prstGeom>
        </p:spPr>
      </p:pic>
      <p:sp>
        <p:nvSpPr>
          <p:cNvPr id="31" name="a3cf_txt750"/>
          <p:cNvSpPr txBox="1"/>
          <p:nvPr/>
        </p:nvSpPr>
        <p:spPr>
          <a:xfrm>
            <a:off x="8168436" y="2697480"/>
            <a:ext cx="3291758" cy="1188720"/>
          </a:xfrm>
          <a:prstGeom prst="rect">
            <a:avLst/>
          </a:prstGeom>
          <a:noFill/>
          <a:ln/>
        </p:spPr>
        <p:txBody>
          <a:bodyPr wrap="square" lIns="0" tIns="0" rIns="0" bIns="0" rtlCol="0" anchor="ctr"/>
          <a:lstStyle/>
          <a:p>
            <a:pPr indent="0" marL="0">
              <a:buNone/>
            </a:pPr>
            <a:r>
              <a:rPr lang="vi-VN" sz="1700" dirty="0">
                <a:solidFill>
                  <a:schemeClr val="tx1"/>
                </a:solidFill>
              </a:rPr>
              <a:t>Chèn/xóa không phải dời phần tử</a:t>
            </a:r>
            <a:endParaRPr lang="vi-VN" sz="1700" dirty="0"/>
          </a:p>
        </p:txBody>
      </p:sp>
      <p:sp>
        <p:nvSpPr>
          <p:cNvPr id="32" name="a4cf_txt751"/>
          <p:cNvSpPr txBox="1"/>
          <p:nvPr/>
        </p:nvSpPr>
        <p:spPr>
          <a:xfrm>
            <a:off x="7132142" y="4114800"/>
            <a:ext cx="4389010" cy="365760"/>
          </a:xfrm>
          <a:prstGeom prst="rect">
            <a:avLst/>
          </a:prstGeom>
          <a:noFill/>
          <a:ln/>
        </p:spPr>
        <p:txBody>
          <a:bodyPr wrap="square" lIns="0" tIns="0" rIns="0" bIns="0" rtlCol="0" anchor="t"/>
          <a:lstStyle/>
          <a:p>
            <a:pPr indent="0" marL="0">
              <a:buNone/>
            </a:pPr>
            <a:r>
              <a:rPr lang="vi-VN" sz="1800" b="1" dirty="0">
                <a:solidFill>
                  <a:schemeClr val="accent5"/>
                </a:solidFill>
              </a:rPr>
              <a:t>Ứng dụng</a:t>
            </a:r>
            <a:endParaRPr lang="vi-VN" sz="1800" dirty="0"/>
          </a:p>
        </p:txBody>
      </p:sp>
      <p:sp>
        <p:nvSpPr>
          <p:cNvPr id="33" name="a4cf_box752"/>
          <p:cNvSpPr/>
          <p:nvPr/>
        </p:nvSpPr>
        <p:spPr>
          <a:xfrm>
            <a:off x="7132142" y="4572000"/>
            <a:ext cx="4449969" cy="658368"/>
          </a:xfrm>
          <a:prstGeom prst="roundRect">
            <a:avLst>
              <a:gd name="adj" fmla="val 19444"/>
            </a:avLst>
          </a:prstGeom>
          <a:solidFill>
            <a:srgbClr val="F2EDFE"/>
          </a:solidFill>
          <a:ln/>
        </p:spPr>
      </p:sp>
      <p:pic>
        <p:nvPicPr>
          <p:cNvPr id="34" name="a4cf_emo753" descr="preencoded.png">    </p:cNvPr>
          <p:cNvPicPr>
            <a:picLocks noChangeAspect="1"/>
          </p:cNvPicPr>
          <p:nvPr/>
        </p:nvPicPr>
        <p:blipFill>
          <a:blip r:embed="rId4"/>
          <a:stretch>
            <a:fillRect/>
          </a:stretch>
        </p:blipFill>
        <p:spPr>
          <a:xfrm>
            <a:off x="7394257" y="4663440"/>
            <a:ext cx="475488" cy="475488"/>
          </a:xfrm>
          <a:prstGeom prst="rect">
            <a:avLst/>
          </a:prstGeom>
        </p:spPr>
      </p:pic>
      <p:sp>
        <p:nvSpPr>
          <p:cNvPr id="35" name="a4cf_txt754"/>
          <p:cNvSpPr txBox="1"/>
          <p:nvPr/>
        </p:nvSpPr>
        <p:spPr>
          <a:xfrm>
            <a:off x="8107477" y="4572000"/>
            <a:ext cx="3413675" cy="658368"/>
          </a:xfrm>
          <a:prstGeom prst="rect">
            <a:avLst/>
          </a:prstGeom>
          <a:noFill/>
          <a:ln/>
        </p:spPr>
        <p:txBody>
          <a:bodyPr wrap="square" lIns="0" tIns="0" rIns="0" bIns="0" rtlCol="0" anchor="ctr"/>
          <a:lstStyle/>
          <a:p>
            <a:pPr indent="0" marL="0">
              <a:buNone/>
            </a:pPr>
            <a:r>
              <a:rPr lang="vi-VN" sz="1700" dirty="0">
                <a:solidFill>
                  <a:schemeClr val="tx1"/>
                </a:solidFill>
              </a:rPr>
              <a:t>Thư mục </a:t>
            </a:r>
            <a:pPr indent="0" marL="0">
              <a:buNone/>
            </a:pPr>
            <a:r>
              <a:rPr lang="vi-VN" sz="1400" dirty="0">
                <a:solidFill>
                  <a:schemeClr val="tx2"/>
                </a:solidFill>
              </a:rPr>
              <a:t>(Directory)</a:t>
            </a:r>
            <a:endParaRPr lang="vi-VN" sz="2000" dirty="0"/>
          </a:p>
        </p:txBody>
      </p:sp>
      <p:sp>
        <p:nvSpPr>
          <p:cNvPr id="36" name="a4cf_box755"/>
          <p:cNvSpPr/>
          <p:nvPr/>
        </p:nvSpPr>
        <p:spPr>
          <a:xfrm>
            <a:off x="7132142" y="5349240"/>
            <a:ext cx="4449969" cy="658368"/>
          </a:xfrm>
          <a:prstGeom prst="roundRect">
            <a:avLst>
              <a:gd name="adj" fmla="val 19444"/>
            </a:avLst>
          </a:prstGeom>
          <a:solidFill>
            <a:srgbClr val="F2EDFE"/>
          </a:solidFill>
          <a:ln/>
        </p:spPr>
      </p:sp>
      <p:pic>
        <p:nvPicPr>
          <p:cNvPr id="37" name="a4cf_emo756" descr="preencoded.png">    </p:cNvPr>
          <p:cNvPicPr>
            <a:picLocks noChangeAspect="1"/>
          </p:cNvPicPr>
          <p:nvPr/>
        </p:nvPicPr>
        <p:blipFill>
          <a:blip r:embed="rId5"/>
          <a:stretch>
            <a:fillRect/>
          </a:stretch>
        </p:blipFill>
        <p:spPr>
          <a:xfrm>
            <a:off x="7394257" y="5440680"/>
            <a:ext cx="475488" cy="475488"/>
          </a:xfrm>
          <a:prstGeom prst="rect">
            <a:avLst/>
          </a:prstGeom>
        </p:spPr>
      </p:pic>
      <p:sp>
        <p:nvSpPr>
          <p:cNvPr id="38" name="a4cf_txt757"/>
          <p:cNvSpPr txBox="1"/>
          <p:nvPr/>
        </p:nvSpPr>
        <p:spPr>
          <a:xfrm>
            <a:off x="8107477" y="5349240"/>
            <a:ext cx="3413675" cy="658368"/>
          </a:xfrm>
          <a:prstGeom prst="rect">
            <a:avLst/>
          </a:prstGeom>
          <a:noFill/>
          <a:ln/>
        </p:spPr>
        <p:txBody>
          <a:bodyPr wrap="square" lIns="0" tIns="0" rIns="0" bIns="0" rtlCol="0" anchor="ctr"/>
          <a:lstStyle/>
          <a:p>
            <a:pPr indent="0" marL="0">
              <a:buNone/>
            </a:pPr>
            <a:r>
              <a:rPr lang="vi-VN" sz="1700" dirty="0">
                <a:solidFill>
                  <a:schemeClr val="tx1"/>
                </a:solidFill>
              </a:rPr>
              <a:t>Chỉ mục CSDL </a:t>
            </a:r>
            <a:pPr indent="0" marL="0">
              <a:buNone/>
            </a:pPr>
            <a:r>
              <a:rPr lang="vi-VN" sz="1400" dirty="0">
                <a:solidFill>
                  <a:schemeClr val="tx2"/>
                </a:solidFill>
              </a:rPr>
              <a:t>(Index)</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25</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7" grpId="0" animBg="1"/>
      <p:bldP spid="18" grpId="0" animBg="1"/>
      <p:bldP spid="19" grpId="0" animBg="1"/>
      <p:bldP spid="21" grpId="0" animBg="1"/>
      <p:bldP spid="22" grpId="0" animBg="1"/>
      <p:bldP spid="25" grpId="0" animBg="1"/>
      <p:bldP spid="26" grpId="0" animBg="1"/>
      <p:bldP spid="28" grpId="0" animBg="1"/>
      <p:bldP spid="29" grpId="0" animBg="1"/>
      <p:bldP spid="31" grpId="0" animBg="1"/>
      <p:bldP spid="32" grpId="0" animBg="1"/>
      <p:bldP spid="33" grpId="0" animBg="1"/>
      <p:bldP spid="35" grpId="0" animBg="1"/>
      <p:bldP spid="36" grpId="0" animBg="1"/>
      <p:bldP spid="3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Đồ thị </a:t>
            </a:r>
            <a:pPr algn="l" indent="0" marL="0">
              <a:buNone/>
            </a:pPr>
            <a:r>
              <a:rPr lang="vi-VN" sz="2400" b="1" dirty="0">
                <a:solidFill>
                  <a:schemeClr val="tx2"/>
                </a:solidFill>
              </a:rPr>
              <a:t>(Graph)</a:t>
            </a:r>
            <a:endParaRPr lang="vi-VN" sz="3000" dirty="0"/>
          </a:p>
        </p:txBody>
      </p:sp>
      <p:pic>
        <p:nvPicPr>
          <p:cNvPr id="3" name="o_titleEmo758"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line759"/>
          <p:cNvSpPr/>
          <p:nvPr/>
        </p:nvSpPr>
        <p:spPr>
          <a:xfrm flipV="1">
            <a:off x="1158211" y="1920240"/>
            <a:ext cx="2133547" cy="1463040"/>
          </a:xfrm>
          <a:prstGeom prst="line">
            <a:avLst/>
          </a:prstGeom>
          <a:noFill/>
          <a:ln w="31750">
            <a:solidFill>
              <a:srgbClr val="CBD5E1"/>
            </a:solidFill>
            <a:prstDash val="solid"/>
          </a:ln>
        </p:spPr>
      </p:sp>
      <p:sp>
        <p:nvSpPr>
          <p:cNvPr id="5" name="o_line760"/>
          <p:cNvSpPr/>
          <p:nvPr/>
        </p:nvSpPr>
        <p:spPr>
          <a:xfrm>
            <a:off x="1158211" y="3383280"/>
            <a:ext cx="2133547" cy="1463040"/>
          </a:xfrm>
          <a:prstGeom prst="line">
            <a:avLst/>
          </a:prstGeom>
          <a:noFill/>
          <a:ln w="31750">
            <a:solidFill>
              <a:srgbClr val="CBD5E1"/>
            </a:solidFill>
            <a:prstDash val="solid"/>
          </a:ln>
        </p:spPr>
      </p:sp>
      <p:sp>
        <p:nvSpPr>
          <p:cNvPr id="6" name="o_line761"/>
          <p:cNvSpPr/>
          <p:nvPr/>
        </p:nvSpPr>
        <p:spPr>
          <a:xfrm>
            <a:off x="3291758" y="1920240"/>
            <a:ext cx="0" cy="2926080"/>
          </a:xfrm>
          <a:prstGeom prst="line">
            <a:avLst/>
          </a:prstGeom>
          <a:noFill/>
          <a:ln w="31750">
            <a:solidFill>
              <a:srgbClr val="CBD5E1"/>
            </a:solidFill>
            <a:prstDash val="solid"/>
          </a:ln>
        </p:spPr>
      </p:sp>
      <p:sp>
        <p:nvSpPr>
          <p:cNvPr id="7" name="o_line762"/>
          <p:cNvSpPr/>
          <p:nvPr/>
        </p:nvSpPr>
        <p:spPr>
          <a:xfrm>
            <a:off x="3291758" y="1920240"/>
            <a:ext cx="2438339" cy="0"/>
          </a:xfrm>
          <a:prstGeom prst="line">
            <a:avLst/>
          </a:prstGeom>
          <a:noFill/>
          <a:ln w="31750">
            <a:solidFill>
              <a:srgbClr val="CBD5E1"/>
            </a:solidFill>
            <a:prstDash val="solid"/>
          </a:ln>
        </p:spPr>
      </p:sp>
      <p:sp>
        <p:nvSpPr>
          <p:cNvPr id="8" name="o_line763"/>
          <p:cNvSpPr/>
          <p:nvPr/>
        </p:nvSpPr>
        <p:spPr>
          <a:xfrm>
            <a:off x="3291758" y="4846320"/>
            <a:ext cx="2438339" cy="0"/>
          </a:xfrm>
          <a:prstGeom prst="line">
            <a:avLst/>
          </a:prstGeom>
          <a:noFill/>
          <a:ln w="31750">
            <a:solidFill>
              <a:srgbClr val="CBD5E1"/>
            </a:solidFill>
            <a:prstDash val="solid"/>
          </a:ln>
        </p:spPr>
      </p:sp>
      <p:sp>
        <p:nvSpPr>
          <p:cNvPr id="9" name="o_line764"/>
          <p:cNvSpPr/>
          <p:nvPr/>
        </p:nvSpPr>
        <p:spPr>
          <a:xfrm>
            <a:off x="5730097" y="1920240"/>
            <a:ext cx="0" cy="2926080"/>
          </a:xfrm>
          <a:prstGeom prst="line">
            <a:avLst/>
          </a:prstGeom>
          <a:noFill/>
          <a:ln w="31750">
            <a:solidFill>
              <a:srgbClr val="CBD5E1"/>
            </a:solidFill>
            <a:prstDash val="solid"/>
          </a:ln>
        </p:spPr>
      </p:sp>
      <p:sp>
        <p:nvSpPr>
          <p:cNvPr id="10" name="o_line765"/>
          <p:cNvSpPr/>
          <p:nvPr/>
        </p:nvSpPr>
        <p:spPr>
          <a:xfrm>
            <a:off x="5730097" y="1920240"/>
            <a:ext cx="1402045" cy="1463040"/>
          </a:xfrm>
          <a:prstGeom prst="line">
            <a:avLst/>
          </a:prstGeom>
          <a:noFill/>
          <a:ln w="31750">
            <a:solidFill>
              <a:srgbClr val="CBD5E1"/>
            </a:solidFill>
            <a:prstDash val="solid"/>
          </a:ln>
        </p:spPr>
      </p:sp>
      <p:sp>
        <p:nvSpPr>
          <p:cNvPr id="11" name="o_line766"/>
          <p:cNvSpPr/>
          <p:nvPr/>
        </p:nvSpPr>
        <p:spPr>
          <a:xfrm flipV="1">
            <a:off x="5730097" y="3383280"/>
            <a:ext cx="1402045" cy="1463040"/>
          </a:xfrm>
          <a:prstGeom prst="line">
            <a:avLst/>
          </a:prstGeom>
          <a:noFill/>
          <a:ln w="31750">
            <a:solidFill>
              <a:srgbClr val="CBD5E1"/>
            </a:solidFill>
            <a:prstDash val="solid"/>
          </a:ln>
        </p:spPr>
      </p:sp>
      <p:sp>
        <p:nvSpPr>
          <p:cNvPr id="12" name="a1cf_line767"/>
          <p:cNvSpPr/>
          <p:nvPr/>
        </p:nvSpPr>
        <p:spPr>
          <a:xfrm>
            <a:off x="1158211" y="3383280"/>
            <a:ext cx="2133547" cy="1463040"/>
          </a:xfrm>
          <a:prstGeom prst="line">
            <a:avLst/>
          </a:prstGeom>
          <a:noFill/>
          <a:ln w="63500">
            <a:solidFill>
              <a:schemeClr val="accent5"/>
            </a:solidFill>
            <a:prstDash val="solid"/>
          </a:ln>
        </p:spPr>
      </p:sp>
      <p:sp>
        <p:nvSpPr>
          <p:cNvPr id="13" name="a1cf_line768"/>
          <p:cNvSpPr/>
          <p:nvPr/>
        </p:nvSpPr>
        <p:spPr>
          <a:xfrm>
            <a:off x="3291758" y="1920240"/>
            <a:ext cx="0" cy="2926080"/>
          </a:xfrm>
          <a:prstGeom prst="line">
            <a:avLst/>
          </a:prstGeom>
          <a:noFill/>
          <a:ln w="63500">
            <a:solidFill>
              <a:schemeClr val="accent5"/>
            </a:solidFill>
            <a:prstDash val="solid"/>
          </a:ln>
        </p:spPr>
      </p:sp>
      <p:sp>
        <p:nvSpPr>
          <p:cNvPr id="14" name="a1cf_line769"/>
          <p:cNvSpPr/>
          <p:nvPr/>
        </p:nvSpPr>
        <p:spPr>
          <a:xfrm>
            <a:off x="3291758" y="1920240"/>
            <a:ext cx="2438339" cy="0"/>
          </a:xfrm>
          <a:prstGeom prst="line">
            <a:avLst/>
          </a:prstGeom>
          <a:noFill/>
          <a:ln w="63500">
            <a:solidFill>
              <a:schemeClr val="accent5"/>
            </a:solidFill>
            <a:prstDash val="solid"/>
          </a:ln>
        </p:spPr>
      </p:sp>
      <p:sp>
        <p:nvSpPr>
          <p:cNvPr id="15" name="a1cf_line770"/>
          <p:cNvSpPr/>
          <p:nvPr/>
        </p:nvSpPr>
        <p:spPr>
          <a:xfrm>
            <a:off x="5730097" y="1920240"/>
            <a:ext cx="1402045" cy="1463040"/>
          </a:xfrm>
          <a:prstGeom prst="line">
            <a:avLst/>
          </a:prstGeom>
          <a:noFill/>
          <a:ln w="63500">
            <a:solidFill>
              <a:schemeClr val="accent5"/>
            </a:solidFill>
            <a:prstDash val="solid"/>
          </a:ln>
        </p:spPr>
      </p:sp>
      <p:sp>
        <p:nvSpPr>
          <p:cNvPr id="16" name="o_box771"/>
          <p:cNvSpPr/>
          <p:nvPr/>
        </p:nvSpPr>
        <p:spPr>
          <a:xfrm>
            <a:off x="1956767" y="248716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4</a:t>
            </a:r>
            <a:endParaRPr lang="vi-VN" sz="1500" dirty="0"/>
          </a:p>
        </p:txBody>
      </p:sp>
      <p:sp>
        <p:nvSpPr>
          <p:cNvPr id="17" name="o_box772"/>
          <p:cNvSpPr/>
          <p:nvPr/>
        </p:nvSpPr>
        <p:spPr>
          <a:xfrm>
            <a:off x="1956767" y="395020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2</a:t>
            </a:r>
            <a:endParaRPr lang="vi-VN" sz="1500" dirty="0"/>
          </a:p>
        </p:txBody>
      </p:sp>
      <p:sp>
        <p:nvSpPr>
          <p:cNvPr id="18" name="o_box773"/>
          <p:cNvSpPr/>
          <p:nvPr/>
        </p:nvSpPr>
        <p:spPr>
          <a:xfrm>
            <a:off x="3023540" y="321868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1</a:t>
            </a:r>
            <a:endParaRPr lang="vi-VN" sz="1500" dirty="0"/>
          </a:p>
        </p:txBody>
      </p:sp>
      <p:sp>
        <p:nvSpPr>
          <p:cNvPr id="19" name="o_box774"/>
          <p:cNvSpPr/>
          <p:nvPr/>
        </p:nvSpPr>
        <p:spPr>
          <a:xfrm>
            <a:off x="4242710" y="175564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5</a:t>
            </a:r>
            <a:endParaRPr lang="vi-VN" sz="1500" dirty="0"/>
          </a:p>
        </p:txBody>
      </p:sp>
      <p:sp>
        <p:nvSpPr>
          <p:cNvPr id="20" name="o_box775"/>
          <p:cNvSpPr/>
          <p:nvPr/>
        </p:nvSpPr>
        <p:spPr>
          <a:xfrm>
            <a:off x="4242710" y="468172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10</a:t>
            </a:r>
            <a:endParaRPr lang="vi-VN" sz="1500" dirty="0"/>
          </a:p>
        </p:txBody>
      </p:sp>
      <p:sp>
        <p:nvSpPr>
          <p:cNvPr id="21" name="o_box776"/>
          <p:cNvSpPr/>
          <p:nvPr/>
        </p:nvSpPr>
        <p:spPr>
          <a:xfrm>
            <a:off x="5461879" y="321868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2</a:t>
            </a:r>
            <a:endParaRPr lang="vi-VN" sz="1500" dirty="0"/>
          </a:p>
        </p:txBody>
      </p:sp>
      <p:sp>
        <p:nvSpPr>
          <p:cNvPr id="22" name="o_box777"/>
          <p:cNvSpPr/>
          <p:nvPr/>
        </p:nvSpPr>
        <p:spPr>
          <a:xfrm>
            <a:off x="6162902" y="248716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3</a:t>
            </a:r>
            <a:endParaRPr lang="vi-VN" sz="1500" dirty="0"/>
          </a:p>
        </p:txBody>
      </p:sp>
      <p:sp>
        <p:nvSpPr>
          <p:cNvPr id="23" name="o_box778"/>
          <p:cNvSpPr/>
          <p:nvPr/>
        </p:nvSpPr>
        <p:spPr>
          <a:xfrm>
            <a:off x="6162902" y="3950208"/>
            <a:ext cx="536435" cy="329184"/>
          </a:xfrm>
          <a:prstGeom prst="roundRect">
            <a:avLst>
              <a:gd name="adj" fmla="val 13889"/>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500" b="1" dirty="0">
                <a:solidFill>
                  <a:schemeClr val="accent1"/>
                </a:solidFill>
              </a:rPr>
              <a:t>2</a:t>
            </a:r>
            <a:endParaRPr lang="vi-VN" sz="1500" dirty="0"/>
          </a:p>
        </p:txBody>
      </p:sp>
      <p:sp>
        <p:nvSpPr>
          <p:cNvPr id="24" name="o_circ779"/>
          <p:cNvSpPr/>
          <p:nvPr/>
        </p:nvSpPr>
        <p:spPr>
          <a:xfrm>
            <a:off x="838171" y="306324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A</a:t>
            </a:r>
            <a:endParaRPr lang="vi-VN" sz="2000" dirty="0"/>
          </a:p>
        </p:txBody>
      </p:sp>
      <p:sp>
        <p:nvSpPr>
          <p:cNvPr id="25" name="o_circ780"/>
          <p:cNvSpPr/>
          <p:nvPr/>
        </p:nvSpPr>
        <p:spPr>
          <a:xfrm>
            <a:off x="2971718" y="160020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B</a:t>
            </a:r>
            <a:endParaRPr lang="vi-VN" sz="2000" dirty="0"/>
          </a:p>
        </p:txBody>
      </p:sp>
      <p:sp>
        <p:nvSpPr>
          <p:cNvPr id="26" name="o_circ781"/>
          <p:cNvSpPr/>
          <p:nvPr/>
        </p:nvSpPr>
        <p:spPr>
          <a:xfrm>
            <a:off x="2971718" y="452628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C</a:t>
            </a:r>
            <a:endParaRPr lang="vi-VN" sz="2000" dirty="0"/>
          </a:p>
        </p:txBody>
      </p:sp>
      <p:sp>
        <p:nvSpPr>
          <p:cNvPr id="27" name="o_circ782"/>
          <p:cNvSpPr/>
          <p:nvPr/>
        </p:nvSpPr>
        <p:spPr>
          <a:xfrm>
            <a:off x="5410057" y="160020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D</a:t>
            </a:r>
            <a:endParaRPr lang="vi-VN" sz="2000" dirty="0"/>
          </a:p>
        </p:txBody>
      </p:sp>
      <p:sp>
        <p:nvSpPr>
          <p:cNvPr id="28" name="o_circ783"/>
          <p:cNvSpPr/>
          <p:nvPr/>
        </p:nvSpPr>
        <p:spPr>
          <a:xfrm>
            <a:off x="5410057" y="452628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E</a:t>
            </a:r>
            <a:endParaRPr lang="vi-VN" sz="2000" dirty="0"/>
          </a:p>
        </p:txBody>
      </p:sp>
      <p:sp>
        <p:nvSpPr>
          <p:cNvPr id="29" name="o_circ784"/>
          <p:cNvSpPr/>
          <p:nvPr/>
        </p:nvSpPr>
        <p:spPr>
          <a:xfrm>
            <a:off x="6812102" y="3063240"/>
            <a:ext cx="640080" cy="640080"/>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2000" b="1" dirty="0">
                <a:solidFill>
                  <a:schemeClr val="tx1"/>
                </a:solidFill>
              </a:rPr>
              <a:t>F</a:t>
            </a:r>
            <a:endParaRPr lang="vi-VN" sz="2000" dirty="0"/>
          </a:p>
        </p:txBody>
      </p:sp>
      <p:sp>
        <p:nvSpPr>
          <p:cNvPr id="30" name="a1cf_circ785"/>
          <p:cNvSpPr/>
          <p:nvPr/>
        </p:nvSpPr>
        <p:spPr>
          <a:xfrm>
            <a:off x="838171" y="3063240"/>
            <a:ext cx="640080" cy="64008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A</a:t>
            </a:r>
            <a:endParaRPr lang="vi-VN" sz="2000" dirty="0"/>
          </a:p>
        </p:txBody>
      </p:sp>
      <p:sp>
        <p:nvSpPr>
          <p:cNvPr id="31" name="a1cf_circ786"/>
          <p:cNvSpPr/>
          <p:nvPr/>
        </p:nvSpPr>
        <p:spPr>
          <a:xfrm>
            <a:off x="2971718" y="4526280"/>
            <a:ext cx="640080" cy="64008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C</a:t>
            </a:r>
            <a:endParaRPr lang="vi-VN" sz="2000" dirty="0"/>
          </a:p>
        </p:txBody>
      </p:sp>
      <p:sp>
        <p:nvSpPr>
          <p:cNvPr id="32" name="a1cf_circ787"/>
          <p:cNvSpPr/>
          <p:nvPr/>
        </p:nvSpPr>
        <p:spPr>
          <a:xfrm>
            <a:off x="2971718" y="1600200"/>
            <a:ext cx="640080" cy="64008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B</a:t>
            </a:r>
            <a:endParaRPr lang="vi-VN" sz="2000" dirty="0"/>
          </a:p>
        </p:txBody>
      </p:sp>
      <p:sp>
        <p:nvSpPr>
          <p:cNvPr id="33" name="a1cf_circ788"/>
          <p:cNvSpPr/>
          <p:nvPr/>
        </p:nvSpPr>
        <p:spPr>
          <a:xfrm>
            <a:off x="5410057" y="1600200"/>
            <a:ext cx="640080" cy="64008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D</a:t>
            </a:r>
            <a:endParaRPr lang="vi-VN" sz="2000" dirty="0"/>
          </a:p>
        </p:txBody>
      </p:sp>
      <p:sp>
        <p:nvSpPr>
          <p:cNvPr id="34" name="a1cf_circ789"/>
          <p:cNvSpPr/>
          <p:nvPr/>
        </p:nvSpPr>
        <p:spPr>
          <a:xfrm>
            <a:off x="6812102" y="3063240"/>
            <a:ext cx="640080" cy="640080"/>
          </a:xfrm>
          <a:prstGeom prst="ellipse">
            <a:avLst/>
          </a:prstGeom>
          <a:solidFill>
            <a:schemeClr val="accent5"/>
          </a:solidFill>
          <a:ln/>
        </p:spPr>
        <p:txBody>
          <a:bodyPr wrap="square" lIns="0" tIns="0" rIns="0" bIns="0" rtlCol="0" anchor="ctr"/>
          <a:lstStyle/>
          <a:p>
            <a:pPr algn="ctr" indent="0" marL="0">
              <a:buNone/>
            </a:pPr>
            <a:r>
              <a:rPr lang="vi-VN" sz="2000" b="1" dirty="0">
                <a:solidFill>
                  <a:schemeClr val="bg1"/>
                </a:solidFill>
              </a:rPr>
              <a:t>F</a:t>
            </a:r>
            <a:endParaRPr lang="vi-VN" sz="2000" dirty="0"/>
          </a:p>
        </p:txBody>
      </p:sp>
      <p:sp>
        <p:nvSpPr>
          <p:cNvPr id="35" name="o_circ790"/>
          <p:cNvSpPr/>
          <p:nvPr/>
        </p:nvSpPr>
        <p:spPr>
          <a:xfrm>
            <a:off x="664443" y="5349240"/>
            <a:ext cx="329184" cy="329184"/>
          </a:xfrm>
          <a:prstGeom prst="ellipse">
            <a:avLst/>
          </a:prstGeom>
          <a:solidFill>
            <a:srgbClr val="F2EDFE"/>
          </a:solidFill>
          <a:ln w="19050">
            <a:solidFill>
              <a:srgbClr val="94A3B8"/>
            </a:solidFill>
          </a:ln>
        </p:spPr>
        <p:txBody>
          <a:bodyPr wrap="square" lIns="0" tIns="0" rIns="0" bIns="0" rtlCol="0" anchor="ctr"/>
          <a:lstStyle/>
          <a:p>
            <a:pPr algn="ctr" indent="0" marL="0">
              <a:buNone/>
            </a:pPr>
            <a:r>
              <a:rPr lang="vi-VN" sz="1400" b="1" dirty="0">
                <a:solidFill>
                  <a:schemeClr val="tx1"/>
                </a:solidFill>
              </a:rPr>
              <a:t>A</a:t>
            </a:r>
            <a:endParaRPr lang="vi-VN" sz="1400" dirty="0"/>
          </a:p>
        </p:txBody>
      </p:sp>
      <p:sp>
        <p:nvSpPr>
          <p:cNvPr id="36" name="o_txt791"/>
          <p:cNvSpPr txBox="1"/>
          <p:nvPr/>
        </p:nvSpPr>
        <p:spPr>
          <a:xfrm>
            <a:off x="1219170" y="5330952"/>
            <a:ext cx="2682173" cy="365760"/>
          </a:xfrm>
          <a:prstGeom prst="rect">
            <a:avLst/>
          </a:prstGeom>
          <a:noFill/>
          <a:ln/>
        </p:spPr>
        <p:txBody>
          <a:bodyPr wrap="square" lIns="0" tIns="0" rIns="0" bIns="0" rtlCol="0" anchor="ctr"/>
          <a:lstStyle/>
          <a:p>
            <a:pPr indent="0" marL="0">
              <a:buNone/>
            </a:pPr>
            <a:r>
              <a:rPr lang="vi-VN" sz="1600" dirty="0">
                <a:solidFill>
                  <a:schemeClr val="tx1"/>
                </a:solidFill>
              </a:rPr>
              <a:t>Đỉnh </a:t>
            </a:r>
            <a:pPr indent="0" marL="0">
              <a:buNone/>
            </a:pPr>
            <a:r>
              <a:rPr lang="vi-VN" sz="1400" dirty="0">
                <a:solidFill>
                  <a:schemeClr val="tx2"/>
                </a:solidFill>
              </a:rPr>
              <a:t>(vertex)</a:t>
            </a:r>
            <a:endParaRPr lang="vi-VN" sz="2000" dirty="0"/>
          </a:p>
        </p:txBody>
      </p:sp>
      <p:sp>
        <p:nvSpPr>
          <p:cNvPr id="37" name="o_line792"/>
          <p:cNvSpPr/>
          <p:nvPr/>
        </p:nvSpPr>
        <p:spPr>
          <a:xfrm>
            <a:off x="548626" y="5943600"/>
            <a:ext cx="548626" cy="0"/>
          </a:xfrm>
          <a:prstGeom prst="line">
            <a:avLst/>
          </a:prstGeom>
          <a:noFill/>
          <a:ln w="31750">
            <a:solidFill>
              <a:srgbClr val="CBD5E1"/>
            </a:solidFill>
            <a:prstDash val="solid"/>
          </a:ln>
        </p:spPr>
      </p:sp>
      <p:sp>
        <p:nvSpPr>
          <p:cNvPr id="38" name="o_txt793"/>
          <p:cNvSpPr txBox="1"/>
          <p:nvPr/>
        </p:nvSpPr>
        <p:spPr>
          <a:xfrm>
            <a:off x="1219170" y="5760720"/>
            <a:ext cx="2682173" cy="365760"/>
          </a:xfrm>
          <a:prstGeom prst="rect">
            <a:avLst/>
          </a:prstGeom>
          <a:noFill/>
          <a:ln/>
        </p:spPr>
        <p:txBody>
          <a:bodyPr wrap="square" lIns="0" tIns="0" rIns="0" bIns="0" rtlCol="0" anchor="ctr"/>
          <a:lstStyle/>
          <a:p>
            <a:pPr indent="0" marL="0">
              <a:buNone/>
            </a:pPr>
            <a:r>
              <a:rPr lang="vi-VN" sz="1600" dirty="0">
                <a:solidFill>
                  <a:schemeClr val="tx1"/>
                </a:solidFill>
              </a:rPr>
              <a:t>Cạnh </a:t>
            </a:r>
            <a:pPr indent="0" marL="0">
              <a:buNone/>
            </a:pPr>
            <a:r>
              <a:rPr lang="vi-VN" sz="1400" dirty="0">
                <a:solidFill>
                  <a:schemeClr val="tx2"/>
                </a:solidFill>
              </a:rPr>
              <a:t>(edge)</a:t>
            </a:r>
            <a:endParaRPr lang="vi-VN" sz="2000" dirty="0"/>
          </a:p>
        </p:txBody>
      </p:sp>
      <p:sp>
        <p:nvSpPr>
          <p:cNvPr id="39" name="o_box794"/>
          <p:cNvSpPr/>
          <p:nvPr/>
        </p:nvSpPr>
        <p:spPr>
          <a:xfrm>
            <a:off x="3840384" y="5358384"/>
            <a:ext cx="536435" cy="310896"/>
          </a:xfrm>
          <a:prstGeom prst="roundRect">
            <a:avLst>
              <a:gd name="adj" fmla="val 14706"/>
            </a:avLst>
          </a:prstGeom>
          <a:solidFill>
            <a:schemeClr val="bg1"/>
          </a:solidFill>
          <a:ln w="19050">
            <a:solidFill>
              <a:srgbClr val="CBD5E1"/>
            </a:solidFill>
            <a:prstDash val="solid"/>
          </a:ln>
        </p:spPr>
        <p:txBody>
          <a:bodyPr wrap="square" lIns="0" tIns="0" rIns="0" bIns="0" rtlCol="0" anchor="ctr"/>
          <a:lstStyle/>
          <a:p>
            <a:pPr algn="ctr" indent="0" marL="0">
              <a:buNone/>
            </a:pPr>
            <a:r>
              <a:rPr lang="vi-VN" sz="1400" b="1" dirty="0">
                <a:solidFill>
                  <a:schemeClr val="accent1"/>
                </a:solidFill>
              </a:rPr>
              <a:t>4</a:t>
            </a:r>
            <a:endParaRPr lang="vi-VN" sz="1400" dirty="0"/>
          </a:p>
        </p:txBody>
      </p:sp>
      <p:sp>
        <p:nvSpPr>
          <p:cNvPr id="40" name="o_txt795"/>
          <p:cNvSpPr txBox="1"/>
          <p:nvPr/>
        </p:nvSpPr>
        <p:spPr>
          <a:xfrm>
            <a:off x="4510927" y="5330952"/>
            <a:ext cx="3169841" cy="365760"/>
          </a:xfrm>
          <a:prstGeom prst="rect">
            <a:avLst/>
          </a:prstGeom>
          <a:noFill/>
          <a:ln/>
        </p:spPr>
        <p:txBody>
          <a:bodyPr wrap="square" lIns="0" tIns="0" rIns="0" bIns="0" rtlCol="0" anchor="ctr"/>
          <a:lstStyle/>
          <a:p>
            <a:pPr indent="0" marL="0">
              <a:buNone/>
            </a:pPr>
            <a:r>
              <a:rPr lang="vi-VN" sz="1600" dirty="0">
                <a:solidFill>
                  <a:schemeClr val="tx1"/>
                </a:solidFill>
              </a:rPr>
              <a:t>Trọng số </a:t>
            </a:r>
            <a:pPr indent="0" marL="0">
              <a:buNone/>
            </a:pPr>
            <a:r>
              <a:rPr lang="vi-VN" sz="1400" dirty="0">
                <a:solidFill>
                  <a:schemeClr val="tx2"/>
                </a:solidFill>
              </a:rPr>
              <a:t>(weight)</a:t>
            </a:r>
            <a:endParaRPr lang="vi-VN" sz="2000" dirty="0"/>
          </a:p>
        </p:txBody>
      </p:sp>
      <p:sp>
        <p:nvSpPr>
          <p:cNvPr id="41" name="a1cf_box796"/>
          <p:cNvSpPr/>
          <p:nvPr/>
        </p:nvSpPr>
        <p:spPr>
          <a:xfrm>
            <a:off x="8046519" y="1325880"/>
            <a:ext cx="3535592" cy="1371600"/>
          </a:xfrm>
          <a:prstGeom prst="roundRect">
            <a:avLst>
              <a:gd name="adj" fmla="val 9333"/>
            </a:avLst>
          </a:prstGeom>
          <a:solidFill>
            <a:srgbClr val="F2EDFE"/>
          </a:solidFill>
          <a:ln w="25400">
            <a:solidFill>
              <a:schemeClr val="accent5"/>
            </a:solidFill>
            <a:prstDash val="solid"/>
          </a:ln>
        </p:spPr>
      </p:sp>
      <p:sp>
        <p:nvSpPr>
          <p:cNvPr id="42" name="a1cf_txt797"/>
          <p:cNvSpPr txBox="1"/>
          <p:nvPr/>
        </p:nvSpPr>
        <p:spPr>
          <a:xfrm>
            <a:off x="8290353" y="1417320"/>
            <a:ext cx="3169841" cy="365760"/>
          </a:xfrm>
          <a:prstGeom prst="rect">
            <a:avLst/>
          </a:prstGeom>
          <a:noFill/>
          <a:ln/>
        </p:spPr>
        <p:txBody>
          <a:bodyPr wrap="square" lIns="0" tIns="0" rIns="0" bIns="0" rtlCol="0" anchor="t"/>
          <a:lstStyle/>
          <a:p>
            <a:pPr indent="0" marL="0">
              <a:buNone/>
            </a:pPr>
            <a:r>
              <a:rPr lang="vi-VN" sz="1700" dirty="0">
                <a:solidFill>
                  <a:schemeClr val="tx2"/>
                </a:solidFill>
              </a:rPr>
              <a:t>Đường ngắn nhất</a:t>
            </a:r>
            <a:endParaRPr lang="vi-VN" sz="1700" dirty="0"/>
          </a:p>
        </p:txBody>
      </p:sp>
      <p:sp>
        <p:nvSpPr>
          <p:cNvPr id="43" name="a1cf_txt798"/>
          <p:cNvSpPr txBox="1"/>
          <p:nvPr/>
        </p:nvSpPr>
        <p:spPr>
          <a:xfrm>
            <a:off x="8290353" y="1783080"/>
            <a:ext cx="3169841" cy="411480"/>
          </a:xfrm>
          <a:prstGeom prst="rect">
            <a:avLst/>
          </a:prstGeom>
          <a:noFill/>
          <a:ln/>
        </p:spPr>
        <p:txBody>
          <a:bodyPr wrap="square" lIns="0" tIns="0" rIns="0" bIns="0" rtlCol="0" anchor="t"/>
          <a:lstStyle/>
          <a:p>
            <a:pPr indent="0" marL="0">
              <a:buNone/>
            </a:pPr>
            <a:r>
              <a:rPr lang="vi-VN" sz="1800" b="1" dirty="0">
                <a:solidFill>
                  <a:schemeClr val="tx1"/>
                </a:solidFill>
              </a:rPr>
              <a:t>A → C → B → D → F</a:t>
            </a:r>
            <a:endParaRPr lang="vi-VN" sz="1800" dirty="0"/>
          </a:p>
        </p:txBody>
      </p:sp>
      <p:sp>
        <p:nvSpPr>
          <p:cNvPr id="44" name="a1cf_txt799"/>
          <p:cNvSpPr txBox="1"/>
          <p:nvPr/>
        </p:nvSpPr>
        <p:spPr>
          <a:xfrm>
            <a:off x="8290353" y="2194560"/>
            <a:ext cx="3169841" cy="411480"/>
          </a:xfrm>
          <a:prstGeom prst="rect">
            <a:avLst/>
          </a:prstGeom>
          <a:noFill/>
          <a:ln/>
        </p:spPr>
        <p:txBody>
          <a:bodyPr wrap="square" lIns="0" tIns="0" rIns="0" bIns="0" rtlCol="0" anchor="t"/>
          <a:lstStyle/>
          <a:p>
            <a:pPr indent="0" marL="0">
              <a:buNone/>
            </a:pPr>
            <a:r>
              <a:rPr lang="vi-VN" sz="1800" b="1" dirty="0">
                <a:solidFill>
                  <a:schemeClr val="accent5"/>
                </a:solidFill>
              </a:rPr>
              <a:t>= 2 + 1 + 5 + 3 = 11</a:t>
            </a:r>
            <a:endParaRPr lang="vi-VN" sz="1800" dirty="0"/>
          </a:p>
        </p:txBody>
      </p:sp>
      <p:sp>
        <p:nvSpPr>
          <p:cNvPr id="45" name="a2cf_txt800"/>
          <p:cNvSpPr txBox="1"/>
          <p:nvPr/>
        </p:nvSpPr>
        <p:spPr>
          <a:xfrm>
            <a:off x="8046519" y="2971800"/>
            <a:ext cx="3535592" cy="365760"/>
          </a:xfrm>
          <a:prstGeom prst="rect">
            <a:avLst/>
          </a:prstGeom>
          <a:noFill/>
          <a:ln/>
        </p:spPr>
        <p:txBody>
          <a:bodyPr wrap="square" lIns="0" tIns="0" rIns="0" bIns="0" rtlCol="0" anchor="t"/>
          <a:lstStyle/>
          <a:p>
            <a:pPr indent="0" marL="0">
              <a:buNone/>
            </a:pPr>
            <a:r>
              <a:rPr lang="vi-VN" sz="1800" b="1" dirty="0">
                <a:solidFill>
                  <a:schemeClr val="accent5"/>
                </a:solidFill>
              </a:rPr>
              <a:t>Ứng dụng</a:t>
            </a:r>
            <a:endParaRPr lang="vi-VN" sz="1800" dirty="0"/>
          </a:p>
        </p:txBody>
      </p:sp>
      <p:sp>
        <p:nvSpPr>
          <p:cNvPr id="46" name="a2cf_box801"/>
          <p:cNvSpPr/>
          <p:nvPr/>
        </p:nvSpPr>
        <p:spPr>
          <a:xfrm>
            <a:off x="8046519" y="3429000"/>
            <a:ext cx="3535592" cy="841248"/>
          </a:xfrm>
          <a:prstGeom prst="roundRect">
            <a:avLst>
              <a:gd name="adj" fmla="val 15217"/>
            </a:avLst>
          </a:prstGeom>
          <a:solidFill>
            <a:srgbClr val="F2EDFE"/>
          </a:solidFill>
          <a:ln/>
        </p:spPr>
      </p:sp>
      <p:pic>
        <p:nvPicPr>
          <p:cNvPr id="47" name="a2cf_emo802" descr="preencoded.png">    </p:cNvPr>
          <p:cNvPicPr>
            <a:picLocks noChangeAspect="1"/>
          </p:cNvPicPr>
          <p:nvPr/>
        </p:nvPicPr>
        <p:blipFill>
          <a:blip r:embed="rId2"/>
          <a:stretch>
            <a:fillRect/>
          </a:stretch>
        </p:blipFill>
        <p:spPr>
          <a:xfrm>
            <a:off x="8259867" y="3575304"/>
            <a:ext cx="548640" cy="548640"/>
          </a:xfrm>
          <a:prstGeom prst="rect">
            <a:avLst/>
          </a:prstGeom>
        </p:spPr>
      </p:pic>
      <p:sp>
        <p:nvSpPr>
          <p:cNvPr id="48" name="a2cf_txt803"/>
          <p:cNvSpPr txBox="1"/>
          <p:nvPr/>
        </p:nvSpPr>
        <p:spPr>
          <a:xfrm>
            <a:off x="8924321" y="3429000"/>
            <a:ext cx="2560256" cy="841248"/>
          </a:xfrm>
          <a:prstGeom prst="rect">
            <a:avLst/>
          </a:prstGeom>
          <a:noFill/>
          <a:ln/>
        </p:spPr>
        <p:txBody>
          <a:bodyPr wrap="square" lIns="0" tIns="0" rIns="0" bIns="0" rtlCol="0" anchor="ctr"/>
          <a:lstStyle/>
          <a:p>
            <a:pPr indent="0" marL="0">
              <a:buNone/>
            </a:pPr>
            <a:r>
              <a:rPr lang="vi-VN" sz="1500" dirty="0">
                <a:solidFill>
                  <a:schemeClr val="tx1"/>
                </a:solidFill>
              </a:rPr>
              <a:t>Bản đồ, GPS tìm đường</a:t>
            </a:r>
            <a:endParaRPr lang="vi-VN" sz="2000" dirty="0"/>
          </a:p>
        </p:txBody>
      </p:sp>
      <p:sp>
        <p:nvSpPr>
          <p:cNvPr id="49" name="a2cf_box804"/>
          <p:cNvSpPr/>
          <p:nvPr/>
        </p:nvSpPr>
        <p:spPr>
          <a:xfrm>
            <a:off x="8046519" y="4389120"/>
            <a:ext cx="3535592" cy="841248"/>
          </a:xfrm>
          <a:prstGeom prst="roundRect">
            <a:avLst>
              <a:gd name="adj" fmla="val 15217"/>
            </a:avLst>
          </a:prstGeom>
          <a:solidFill>
            <a:srgbClr val="F2EDFE"/>
          </a:solidFill>
          <a:ln/>
        </p:spPr>
      </p:sp>
      <p:pic>
        <p:nvPicPr>
          <p:cNvPr id="50" name="a2cf_emo805" descr="preencoded.png">    </p:cNvPr>
          <p:cNvPicPr>
            <a:picLocks noChangeAspect="1"/>
          </p:cNvPicPr>
          <p:nvPr/>
        </p:nvPicPr>
        <p:blipFill>
          <a:blip r:embed="rId3"/>
          <a:stretch>
            <a:fillRect/>
          </a:stretch>
        </p:blipFill>
        <p:spPr>
          <a:xfrm>
            <a:off x="8259867" y="4535424"/>
            <a:ext cx="548640" cy="548640"/>
          </a:xfrm>
          <a:prstGeom prst="rect">
            <a:avLst/>
          </a:prstGeom>
        </p:spPr>
      </p:pic>
      <p:sp>
        <p:nvSpPr>
          <p:cNvPr id="51" name="a2cf_txt806"/>
          <p:cNvSpPr txBox="1"/>
          <p:nvPr/>
        </p:nvSpPr>
        <p:spPr>
          <a:xfrm>
            <a:off x="8924321" y="4389120"/>
            <a:ext cx="2560256" cy="841248"/>
          </a:xfrm>
          <a:prstGeom prst="rect">
            <a:avLst/>
          </a:prstGeom>
          <a:noFill/>
          <a:ln/>
        </p:spPr>
        <p:txBody>
          <a:bodyPr wrap="square" lIns="0" tIns="0" rIns="0" bIns="0" rtlCol="0" anchor="ctr"/>
          <a:lstStyle/>
          <a:p>
            <a:pPr indent="0" marL="0">
              <a:buNone/>
            </a:pPr>
            <a:r>
              <a:rPr lang="vi-VN" sz="1500" dirty="0">
                <a:solidFill>
                  <a:schemeClr val="tx1"/>
                </a:solidFill>
              </a:rPr>
              <a:t>Mạng xã hội: gợi ý bạn bè</a:t>
            </a:r>
            <a:endParaRPr lang="vi-VN" sz="2000" dirty="0"/>
          </a:p>
        </p:txBody>
      </p:sp>
      <p:sp>
        <p:nvSpPr>
          <p:cNvPr id="52" name="a2cf_box807"/>
          <p:cNvSpPr/>
          <p:nvPr/>
        </p:nvSpPr>
        <p:spPr>
          <a:xfrm>
            <a:off x="8046519" y="5349240"/>
            <a:ext cx="3535592" cy="841248"/>
          </a:xfrm>
          <a:prstGeom prst="roundRect">
            <a:avLst>
              <a:gd name="adj" fmla="val 15217"/>
            </a:avLst>
          </a:prstGeom>
          <a:solidFill>
            <a:srgbClr val="F2EDFE"/>
          </a:solidFill>
          <a:ln/>
        </p:spPr>
      </p:sp>
      <p:pic>
        <p:nvPicPr>
          <p:cNvPr id="53" name="a2cf_emo808" descr="preencoded.png">    </p:cNvPr>
          <p:cNvPicPr>
            <a:picLocks noChangeAspect="1"/>
          </p:cNvPicPr>
          <p:nvPr/>
        </p:nvPicPr>
        <p:blipFill>
          <a:blip r:embed="rId4"/>
          <a:stretch>
            <a:fillRect/>
          </a:stretch>
        </p:blipFill>
        <p:spPr>
          <a:xfrm>
            <a:off x="8259867" y="5495544"/>
            <a:ext cx="548640" cy="548640"/>
          </a:xfrm>
          <a:prstGeom prst="rect">
            <a:avLst/>
          </a:prstGeom>
        </p:spPr>
      </p:pic>
      <p:sp>
        <p:nvSpPr>
          <p:cNvPr id="54" name="a2cf_txt809"/>
          <p:cNvSpPr txBox="1"/>
          <p:nvPr/>
        </p:nvSpPr>
        <p:spPr>
          <a:xfrm>
            <a:off x="8924321" y="5349240"/>
            <a:ext cx="2560256" cy="841248"/>
          </a:xfrm>
          <a:prstGeom prst="rect">
            <a:avLst/>
          </a:prstGeom>
          <a:noFill/>
          <a:ln/>
        </p:spPr>
        <p:txBody>
          <a:bodyPr wrap="square" lIns="0" tIns="0" rIns="0" bIns="0" rtlCol="0" anchor="ctr"/>
          <a:lstStyle/>
          <a:p>
            <a:pPr indent="0" marL="0">
              <a:buNone/>
            </a:pPr>
            <a:r>
              <a:rPr lang="vi-VN" sz="1500" dirty="0">
                <a:solidFill>
                  <a:schemeClr val="tx1"/>
                </a:solidFill>
              </a:rPr>
              <a:t>Mạng máy tính: định tuyến </a:t>
            </a:r>
            <a:pPr indent="0" marL="0">
              <a:buNone/>
            </a:pPr>
            <a:r>
              <a:rPr lang="vi-VN" sz="1400" dirty="0">
                <a:solidFill>
                  <a:schemeClr val="tx2"/>
                </a:solidFill>
              </a:rPr>
              <a:t>(routing)</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26</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500"/>
                                        <p:tgtEl>
                                          <p:spTgt spid="5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500"/>
                                        <p:tgtEl>
                                          <p:spTgt spid="5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30" grpId="0" animBg="1"/>
      <p:bldP spid="31" grpId="0" animBg="1"/>
      <p:bldP spid="32" grpId="0" animBg="1"/>
      <p:bldP spid="33" grpId="0" animBg="1"/>
      <p:bldP spid="34" grpId="0" animBg="1"/>
      <p:bldP spid="41" grpId="0" animBg="1"/>
      <p:bldP spid="42" grpId="0" animBg="1"/>
      <p:bldP spid="43" grpId="0" animBg="1"/>
      <p:bldP spid="44" grpId="0" animBg="1"/>
      <p:bldP spid="45" grpId="0" animBg="1"/>
      <p:bldP spid="46" grpId="0" animBg="1"/>
      <p:bldP spid="48" grpId="0" animBg="1"/>
      <p:bldP spid="49" grpId="0" animBg="1"/>
      <p:bldP spid="51" grpId="0" animBg="1"/>
      <p:bldP spid="52" grpId="0" animBg="1"/>
      <p:bldP spid="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Băm </a:t>
            </a:r>
            <a:pPr algn="l" indent="0" marL="0">
              <a:buNone/>
            </a:pPr>
            <a:r>
              <a:rPr lang="vi-VN" sz="2400" b="1" dirty="0">
                <a:solidFill>
                  <a:schemeClr val="tx2"/>
                </a:solidFill>
              </a:rPr>
              <a:t>(Hashing)</a:t>
            </a:r>
            <a:endParaRPr lang="vi-VN" sz="3000" dirty="0"/>
          </a:p>
        </p:txBody>
      </p:sp>
      <p:pic>
        <p:nvPicPr>
          <p:cNvPr id="3" name="o_titleEmo810"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af_box811"/>
          <p:cNvSpPr/>
          <p:nvPr/>
        </p:nvSpPr>
        <p:spPr>
          <a:xfrm>
            <a:off x="609585" y="1280160"/>
            <a:ext cx="3535592" cy="1417320"/>
          </a:xfrm>
          <a:prstGeom prst="roundRect">
            <a:avLst>
              <a:gd name="adj" fmla="val 9032"/>
            </a:avLst>
          </a:prstGeom>
          <a:solidFill>
            <a:srgbClr val="F2EDFE"/>
          </a:solidFill>
          <a:ln w="25400">
            <a:solidFill>
              <a:srgbClr val="DC2626"/>
            </a:solidFill>
            <a:prstDash val="solid"/>
          </a:ln>
        </p:spPr>
      </p:sp>
      <p:sp>
        <p:nvSpPr>
          <p:cNvPr id="5" name="a1af_txt812"/>
          <p:cNvSpPr txBox="1"/>
          <p:nvPr/>
        </p:nvSpPr>
        <p:spPr>
          <a:xfrm>
            <a:off x="853419" y="1371600"/>
            <a:ext cx="3047924" cy="384048"/>
          </a:xfrm>
          <a:prstGeom prst="rect">
            <a:avLst/>
          </a:prstGeom>
          <a:noFill/>
          <a:ln/>
        </p:spPr>
        <p:txBody>
          <a:bodyPr wrap="square" lIns="0" tIns="0" rIns="0" bIns="0" rtlCol="0" anchor="t"/>
          <a:lstStyle/>
          <a:p>
            <a:pPr indent="0" marL="0">
              <a:buNone/>
            </a:pPr>
            <a:r>
              <a:rPr lang="vi-VN" sz="2000" b="1" dirty="0">
                <a:solidFill>
                  <a:srgbClr val="DC2626"/>
                </a:solidFill>
              </a:rPr>
              <a:t>Tệp tuần tự</a:t>
            </a:r>
            <a:endParaRPr lang="vi-VN" sz="2000" dirty="0"/>
          </a:p>
        </p:txBody>
      </p:sp>
      <p:sp>
        <p:nvSpPr>
          <p:cNvPr id="6" name="a1af_txt813"/>
          <p:cNvSpPr txBox="1"/>
          <p:nvPr/>
        </p:nvSpPr>
        <p:spPr>
          <a:xfrm>
            <a:off x="853419" y="1755648"/>
            <a:ext cx="3047924" cy="320040"/>
          </a:xfrm>
          <a:prstGeom prst="rect">
            <a:avLst/>
          </a:prstGeom>
          <a:noFill/>
          <a:ln/>
        </p:spPr>
        <p:txBody>
          <a:bodyPr wrap="square" lIns="0" tIns="0" rIns="0" bIns="0" rtlCol="0" anchor="t"/>
          <a:lstStyle/>
          <a:p>
            <a:pPr indent="0" marL="0">
              <a:buNone/>
            </a:pPr>
            <a:r>
              <a:rPr lang="vi-VN" sz="1400" dirty="0">
                <a:solidFill>
                  <a:schemeClr val="tx2"/>
                </a:solidFill>
              </a:rPr>
              <a:t>(Sequential file)</a:t>
            </a:r>
            <a:endParaRPr lang="vi-VN" sz="1400" dirty="0"/>
          </a:p>
        </p:txBody>
      </p:sp>
      <p:sp>
        <p:nvSpPr>
          <p:cNvPr id="7" name="a1af_txt814"/>
          <p:cNvSpPr txBox="1"/>
          <p:nvPr/>
        </p:nvSpPr>
        <p:spPr>
          <a:xfrm>
            <a:off x="853419" y="2103120"/>
            <a:ext cx="3169841" cy="502920"/>
          </a:xfrm>
          <a:prstGeom prst="rect">
            <a:avLst/>
          </a:prstGeom>
          <a:noFill/>
          <a:ln/>
        </p:spPr>
        <p:txBody>
          <a:bodyPr wrap="square" lIns="0" tIns="0" rIns="0" bIns="0" rtlCol="0" anchor="t"/>
          <a:lstStyle/>
          <a:p>
            <a:pPr indent="0" marL="0">
              <a:buNone/>
            </a:pPr>
            <a:r>
              <a:rPr lang="vi-VN" sz="1600" dirty="0">
                <a:solidFill>
                  <a:schemeClr val="tx1"/>
                </a:solidFill>
              </a:rPr>
              <a:t>Đọc lần lượt từ đầu</a:t>
            </a:r>
            <a:endParaRPr lang="vi-VN" sz="1600" dirty="0"/>
          </a:p>
        </p:txBody>
      </p:sp>
      <p:sp>
        <p:nvSpPr>
          <p:cNvPr id="8" name="a1af_box815"/>
          <p:cNvSpPr/>
          <p:nvPr/>
        </p:nvSpPr>
        <p:spPr>
          <a:xfrm>
            <a:off x="4328052" y="1280160"/>
            <a:ext cx="3535592" cy="1417320"/>
          </a:xfrm>
          <a:prstGeom prst="roundRect">
            <a:avLst>
              <a:gd name="adj" fmla="val 9032"/>
            </a:avLst>
          </a:prstGeom>
          <a:solidFill>
            <a:srgbClr val="F2EDFE"/>
          </a:solidFill>
          <a:ln w="25400">
            <a:solidFill>
              <a:schemeClr val="accent1"/>
            </a:solidFill>
            <a:prstDash val="solid"/>
          </a:ln>
        </p:spPr>
      </p:sp>
      <p:sp>
        <p:nvSpPr>
          <p:cNvPr id="9" name="a1af_txt816"/>
          <p:cNvSpPr txBox="1"/>
          <p:nvPr/>
        </p:nvSpPr>
        <p:spPr>
          <a:xfrm>
            <a:off x="4571886" y="1371600"/>
            <a:ext cx="3047924" cy="384048"/>
          </a:xfrm>
          <a:prstGeom prst="rect">
            <a:avLst/>
          </a:prstGeom>
          <a:noFill/>
          <a:ln/>
        </p:spPr>
        <p:txBody>
          <a:bodyPr wrap="square" lIns="0" tIns="0" rIns="0" bIns="0" rtlCol="0" anchor="t"/>
          <a:lstStyle/>
          <a:p>
            <a:pPr indent="0" marL="0">
              <a:buNone/>
            </a:pPr>
            <a:r>
              <a:rPr lang="vi-VN" sz="2000" b="1" dirty="0">
                <a:solidFill>
                  <a:schemeClr val="accent1"/>
                </a:solidFill>
              </a:rPr>
              <a:t>Tệp chỉ mục</a:t>
            </a:r>
            <a:endParaRPr lang="vi-VN" sz="2000" dirty="0"/>
          </a:p>
        </p:txBody>
      </p:sp>
      <p:sp>
        <p:nvSpPr>
          <p:cNvPr id="10" name="a1af_txt817"/>
          <p:cNvSpPr txBox="1"/>
          <p:nvPr/>
        </p:nvSpPr>
        <p:spPr>
          <a:xfrm>
            <a:off x="4571886" y="1755648"/>
            <a:ext cx="3047924" cy="320040"/>
          </a:xfrm>
          <a:prstGeom prst="rect">
            <a:avLst/>
          </a:prstGeom>
          <a:noFill/>
          <a:ln/>
        </p:spPr>
        <p:txBody>
          <a:bodyPr wrap="square" lIns="0" tIns="0" rIns="0" bIns="0" rtlCol="0" anchor="t"/>
          <a:lstStyle/>
          <a:p>
            <a:pPr indent="0" marL="0">
              <a:buNone/>
            </a:pPr>
            <a:r>
              <a:rPr lang="vi-VN" sz="1400" dirty="0">
                <a:solidFill>
                  <a:schemeClr val="tx2"/>
                </a:solidFill>
              </a:rPr>
              <a:t>(Indexed file)</a:t>
            </a:r>
            <a:endParaRPr lang="vi-VN" sz="1400" dirty="0"/>
          </a:p>
        </p:txBody>
      </p:sp>
      <p:sp>
        <p:nvSpPr>
          <p:cNvPr id="11" name="a1af_txt818"/>
          <p:cNvSpPr txBox="1"/>
          <p:nvPr/>
        </p:nvSpPr>
        <p:spPr>
          <a:xfrm>
            <a:off x="4571886" y="2103120"/>
            <a:ext cx="3169841" cy="502920"/>
          </a:xfrm>
          <a:prstGeom prst="rect">
            <a:avLst/>
          </a:prstGeom>
          <a:noFill/>
          <a:ln/>
        </p:spPr>
        <p:txBody>
          <a:bodyPr wrap="square" lIns="0" tIns="0" rIns="0" bIns="0" rtlCol="0" anchor="t"/>
          <a:lstStyle/>
          <a:p>
            <a:pPr indent="0" marL="0">
              <a:buNone/>
            </a:pPr>
            <a:r>
              <a:rPr lang="vi-VN" sz="1600" dirty="0">
                <a:solidFill>
                  <a:schemeClr val="tx1"/>
                </a:solidFill>
              </a:rPr>
              <a:t>Tra chỉ mục → địa chỉ</a:t>
            </a:r>
            <a:endParaRPr lang="vi-VN" sz="1600" dirty="0"/>
          </a:p>
        </p:txBody>
      </p:sp>
      <p:sp>
        <p:nvSpPr>
          <p:cNvPr id="12" name="a1af_box819"/>
          <p:cNvSpPr/>
          <p:nvPr/>
        </p:nvSpPr>
        <p:spPr>
          <a:xfrm>
            <a:off x="8046519" y="1280160"/>
            <a:ext cx="3535592" cy="1417320"/>
          </a:xfrm>
          <a:prstGeom prst="roundRect">
            <a:avLst>
              <a:gd name="adj" fmla="val 9032"/>
            </a:avLst>
          </a:prstGeom>
          <a:solidFill>
            <a:srgbClr val="F2EDFE"/>
          </a:solidFill>
          <a:ln w="25400">
            <a:solidFill>
              <a:schemeClr val="accent6"/>
            </a:solidFill>
            <a:prstDash val="solid"/>
          </a:ln>
        </p:spPr>
      </p:sp>
      <p:sp>
        <p:nvSpPr>
          <p:cNvPr id="13" name="a1af_txt820"/>
          <p:cNvSpPr txBox="1"/>
          <p:nvPr/>
        </p:nvSpPr>
        <p:spPr>
          <a:xfrm>
            <a:off x="8290353" y="1371600"/>
            <a:ext cx="3047924" cy="384048"/>
          </a:xfrm>
          <a:prstGeom prst="rect">
            <a:avLst/>
          </a:prstGeom>
          <a:noFill/>
          <a:ln/>
        </p:spPr>
        <p:txBody>
          <a:bodyPr wrap="square" lIns="0" tIns="0" rIns="0" bIns="0" rtlCol="0" anchor="t"/>
          <a:lstStyle/>
          <a:p>
            <a:pPr indent="0" marL="0">
              <a:buNone/>
            </a:pPr>
            <a:r>
              <a:rPr lang="vi-VN" sz="2000" b="1" dirty="0">
                <a:solidFill>
                  <a:schemeClr val="accent6"/>
                </a:solidFill>
              </a:rPr>
              <a:t>Tệp băm</a:t>
            </a:r>
            <a:endParaRPr lang="vi-VN" sz="2000" dirty="0"/>
          </a:p>
        </p:txBody>
      </p:sp>
      <p:sp>
        <p:nvSpPr>
          <p:cNvPr id="14" name="a1af_txt821"/>
          <p:cNvSpPr txBox="1"/>
          <p:nvPr/>
        </p:nvSpPr>
        <p:spPr>
          <a:xfrm>
            <a:off x="8290353" y="1755648"/>
            <a:ext cx="3047924" cy="320040"/>
          </a:xfrm>
          <a:prstGeom prst="rect">
            <a:avLst/>
          </a:prstGeom>
          <a:noFill/>
          <a:ln/>
        </p:spPr>
        <p:txBody>
          <a:bodyPr wrap="square" lIns="0" tIns="0" rIns="0" bIns="0" rtlCol="0" anchor="t"/>
          <a:lstStyle/>
          <a:p>
            <a:pPr indent="0" marL="0">
              <a:buNone/>
            </a:pPr>
            <a:r>
              <a:rPr lang="vi-VN" sz="1400" dirty="0">
                <a:solidFill>
                  <a:schemeClr val="tx2"/>
                </a:solidFill>
              </a:rPr>
              <a:t>(Hashed file)</a:t>
            </a:r>
            <a:endParaRPr lang="vi-VN" sz="1400" dirty="0"/>
          </a:p>
        </p:txBody>
      </p:sp>
      <p:sp>
        <p:nvSpPr>
          <p:cNvPr id="15" name="a1af_txt822"/>
          <p:cNvSpPr txBox="1"/>
          <p:nvPr/>
        </p:nvSpPr>
        <p:spPr>
          <a:xfrm>
            <a:off x="8290353" y="2103120"/>
            <a:ext cx="3169841" cy="502920"/>
          </a:xfrm>
          <a:prstGeom prst="rect">
            <a:avLst/>
          </a:prstGeom>
          <a:noFill/>
          <a:ln/>
        </p:spPr>
        <p:txBody>
          <a:bodyPr wrap="square" lIns="0" tIns="0" rIns="0" bIns="0" rtlCol="0" anchor="t"/>
          <a:lstStyle/>
          <a:p>
            <a:pPr indent="0" marL="0">
              <a:buNone/>
            </a:pPr>
            <a:r>
              <a:rPr lang="vi-VN" sz="1600" dirty="0">
                <a:solidFill>
                  <a:schemeClr val="tx1"/>
                </a:solidFill>
              </a:rPr>
              <a:t>Tính ra địa chỉ ngay</a:t>
            </a:r>
            <a:endParaRPr lang="vi-VN" sz="1600" dirty="0"/>
          </a:p>
        </p:txBody>
      </p:sp>
      <p:sp>
        <p:nvSpPr>
          <p:cNvPr id="16" name="a2cf_box823"/>
          <p:cNvSpPr/>
          <p:nvPr/>
        </p:nvSpPr>
        <p:spPr>
          <a:xfrm>
            <a:off x="609585" y="3154680"/>
            <a:ext cx="1706837" cy="777240"/>
          </a:xfrm>
          <a:prstGeom prst="roundRect">
            <a:avLst>
              <a:gd name="adj" fmla="val 16471"/>
            </a:avLst>
          </a:prstGeom>
          <a:solidFill>
            <a:srgbClr val="F2EDFE"/>
          </a:solidFill>
          <a:ln w="19050">
            <a:solidFill>
              <a:schemeClr val="accent5"/>
            </a:solidFill>
            <a:prstDash val="solid"/>
          </a:ln>
        </p:spPr>
        <p:txBody>
          <a:bodyPr wrap="square" lIns="0" tIns="0" rIns="0" bIns="0" rtlCol="0" anchor="ctr"/>
          <a:lstStyle/>
          <a:p>
            <a:pPr algn="ctr" indent="0" marL="0">
              <a:buNone/>
            </a:pPr>
            <a:r>
              <a:rPr lang="vi-VN" sz="2000" b="1" dirty="0">
                <a:solidFill>
                  <a:schemeClr val="tx1"/>
                </a:solidFill>
              </a:rPr>
              <a:t>121267</a:t>
            </a:r>
            <a:endParaRPr lang="vi-VN" sz="2000" dirty="0"/>
          </a:p>
        </p:txBody>
      </p:sp>
      <p:sp>
        <p:nvSpPr>
          <p:cNvPr id="17" name="a2cf_line824"/>
          <p:cNvSpPr/>
          <p:nvPr/>
        </p:nvSpPr>
        <p:spPr>
          <a:xfrm>
            <a:off x="2377381" y="3543300"/>
            <a:ext cx="426709" cy="0"/>
          </a:xfrm>
          <a:prstGeom prst="line">
            <a:avLst/>
          </a:prstGeom>
          <a:noFill/>
          <a:ln w="31750">
            <a:solidFill>
              <a:schemeClr val="accent5"/>
            </a:solidFill>
            <a:prstDash val="solid"/>
            <a:tailEnd type="triangle"/>
          </a:ln>
        </p:spPr>
      </p:sp>
      <p:sp>
        <p:nvSpPr>
          <p:cNvPr id="18" name="a3cf_box825"/>
          <p:cNvSpPr/>
          <p:nvPr/>
        </p:nvSpPr>
        <p:spPr>
          <a:xfrm>
            <a:off x="2865048" y="3154680"/>
            <a:ext cx="3291758" cy="777240"/>
          </a:xfrm>
          <a:prstGeom prst="roundRect">
            <a:avLst>
              <a:gd name="adj" fmla="val 16471"/>
            </a:avLst>
          </a:prstGeom>
          <a:solidFill>
            <a:schemeClr val="accent5"/>
          </a:solidFill>
          <a:ln/>
        </p:spPr>
        <p:txBody>
          <a:bodyPr wrap="square" lIns="0" tIns="0" rIns="0" bIns="0" rtlCol="0" anchor="ctr"/>
          <a:lstStyle/>
          <a:p>
            <a:pPr algn="ctr" indent="0" marL="0">
              <a:buNone/>
            </a:pPr>
            <a:r>
              <a:rPr lang="vi-VN" sz="1700" b="1" dirty="0">
                <a:solidFill>
                  <a:schemeClr val="bg1"/>
                </a:solidFill>
              </a:rPr>
              <a:t>121267 mod 307 + 1</a:t>
            </a:r>
            <a:endParaRPr lang="vi-VN" sz="1700" dirty="0"/>
          </a:p>
        </p:txBody>
      </p:sp>
      <p:sp>
        <p:nvSpPr>
          <p:cNvPr id="19" name="a3cf_line826"/>
          <p:cNvSpPr/>
          <p:nvPr/>
        </p:nvSpPr>
        <p:spPr>
          <a:xfrm>
            <a:off x="6217765" y="3543300"/>
            <a:ext cx="426709" cy="0"/>
          </a:xfrm>
          <a:prstGeom prst="line">
            <a:avLst/>
          </a:prstGeom>
          <a:noFill/>
          <a:ln w="31750">
            <a:solidFill>
              <a:schemeClr val="accent5"/>
            </a:solidFill>
            <a:prstDash val="solid"/>
            <a:tailEnd type="triangle"/>
          </a:ln>
        </p:spPr>
      </p:sp>
      <p:sp>
        <p:nvSpPr>
          <p:cNvPr id="20" name="a4cf_box827"/>
          <p:cNvSpPr/>
          <p:nvPr/>
        </p:nvSpPr>
        <p:spPr>
          <a:xfrm>
            <a:off x="6705432" y="3154680"/>
            <a:ext cx="1097253" cy="777240"/>
          </a:xfrm>
          <a:prstGeom prst="roundRect">
            <a:avLst>
              <a:gd name="adj" fmla="val 16471"/>
            </a:avLst>
          </a:prstGeom>
          <a:solidFill>
            <a:srgbClr val="F2EDFE"/>
          </a:solidFill>
          <a:ln w="19050">
            <a:solidFill>
              <a:schemeClr val="accent6"/>
            </a:solidFill>
            <a:prstDash val="solid"/>
          </a:ln>
        </p:spPr>
        <p:txBody>
          <a:bodyPr wrap="square" lIns="0" tIns="0" rIns="0" bIns="0" rtlCol="0" anchor="ctr"/>
          <a:lstStyle/>
          <a:p>
            <a:pPr algn="ctr" indent="0" marL="0">
              <a:buNone/>
            </a:pPr>
            <a:r>
              <a:rPr lang="vi-VN" sz="2600" b="1" dirty="0">
                <a:solidFill>
                  <a:schemeClr val="accent6"/>
                </a:solidFill>
              </a:rPr>
              <a:t>3</a:t>
            </a:r>
            <a:endParaRPr lang="vi-VN" sz="2600" dirty="0"/>
          </a:p>
        </p:txBody>
      </p:sp>
      <p:sp>
        <p:nvSpPr>
          <p:cNvPr id="21" name="a4cf_line828"/>
          <p:cNvSpPr/>
          <p:nvPr/>
        </p:nvSpPr>
        <p:spPr>
          <a:xfrm>
            <a:off x="7863643" y="3543300"/>
            <a:ext cx="426709" cy="0"/>
          </a:xfrm>
          <a:prstGeom prst="line">
            <a:avLst/>
          </a:prstGeom>
          <a:noFill/>
          <a:ln w="31750">
            <a:solidFill>
              <a:schemeClr val="accent5"/>
            </a:solidFill>
            <a:prstDash val="solid"/>
            <a:tailEnd type="triangle"/>
          </a:ln>
        </p:spPr>
      </p:sp>
      <p:sp>
        <p:nvSpPr>
          <p:cNvPr id="22" name="a4cf_box829"/>
          <p:cNvSpPr/>
          <p:nvPr/>
        </p:nvSpPr>
        <p:spPr>
          <a:xfrm>
            <a:off x="8351311" y="3154680"/>
            <a:ext cx="3230799" cy="777240"/>
          </a:xfrm>
          <a:prstGeom prst="roundRect">
            <a:avLst>
              <a:gd name="adj" fmla="val 16471"/>
            </a:avLst>
          </a:prstGeom>
          <a:solidFill>
            <a:srgbClr val="F2EDFE"/>
          </a:solidFill>
          <a:ln/>
        </p:spPr>
        <p:txBody>
          <a:bodyPr wrap="square" lIns="0" tIns="0" rIns="0" bIns="0" rtlCol="0" anchor="ctr"/>
          <a:lstStyle/>
          <a:p>
            <a:pPr algn="ctr" indent="0" marL="0">
              <a:buNone/>
            </a:pPr>
            <a:r>
              <a:rPr lang="vi-VN" sz="1500" b="1" dirty="0">
                <a:solidFill>
                  <a:schemeClr val="tx1"/>
                </a:solidFill>
              </a:rPr>
              <a:t>121267 · Bryan Devaux</a:t>
            </a:r>
            <a:endParaRPr lang="vi-VN" sz="1500" dirty="0"/>
          </a:p>
        </p:txBody>
      </p:sp>
      <p:sp>
        <p:nvSpPr>
          <p:cNvPr id="23" name="a2cf_txt830"/>
          <p:cNvSpPr txBox="1"/>
          <p:nvPr/>
        </p:nvSpPr>
        <p:spPr>
          <a:xfrm>
            <a:off x="487668" y="4005072"/>
            <a:ext cx="1950671" cy="320040"/>
          </a:xfrm>
          <a:prstGeom prst="rect">
            <a:avLst/>
          </a:prstGeom>
          <a:noFill/>
          <a:ln/>
        </p:spPr>
        <p:txBody>
          <a:bodyPr wrap="square" lIns="0" tIns="0" rIns="0" bIns="0" rtlCol="0" anchor="t"/>
          <a:lstStyle/>
          <a:p>
            <a:pPr algn="ctr" indent="0" marL="0">
              <a:buNone/>
            </a:pPr>
            <a:r>
              <a:rPr lang="vi-VN" sz="1400" dirty="0">
                <a:solidFill>
                  <a:schemeClr val="tx2"/>
                </a:solidFill>
              </a:rPr>
              <a:t>Khóa </a:t>
            </a:r>
            <a:pPr algn="ctr" indent="0" marL="0">
              <a:buNone/>
            </a:pPr>
            <a:r>
              <a:rPr lang="vi-VN" sz="1400" dirty="0">
                <a:solidFill>
                  <a:schemeClr val="tx2"/>
                </a:solidFill>
              </a:rPr>
              <a:t>(key)</a:t>
            </a:r>
            <a:endParaRPr lang="vi-VN" sz="2000" dirty="0"/>
          </a:p>
        </p:txBody>
      </p:sp>
      <p:sp>
        <p:nvSpPr>
          <p:cNvPr id="24" name="a3cf_txt831"/>
          <p:cNvSpPr txBox="1"/>
          <p:nvPr/>
        </p:nvSpPr>
        <p:spPr>
          <a:xfrm>
            <a:off x="2743131" y="4005072"/>
            <a:ext cx="3535592" cy="320040"/>
          </a:xfrm>
          <a:prstGeom prst="rect">
            <a:avLst/>
          </a:prstGeom>
          <a:noFill/>
          <a:ln/>
        </p:spPr>
        <p:txBody>
          <a:bodyPr wrap="square" lIns="0" tIns="0" rIns="0" bIns="0" rtlCol="0" anchor="t"/>
          <a:lstStyle/>
          <a:p>
            <a:pPr algn="ctr" indent="0" marL="0">
              <a:buNone/>
            </a:pPr>
            <a:r>
              <a:rPr lang="vi-VN" sz="1400" dirty="0">
                <a:solidFill>
                  <a:schemeClr val="tx2"/>
                </a:solidFill>
              </a:rPr>
              <a:t>Hàm băm </a:t>
            </a:r>
            <a:pPr algn="ctr" indent="0" marL="0">
              <a:buNone/>
            </a:pPr>
            <a:r>
              <a:rPr lang="vi-VN" sz="1400" dirty="0">
                <a:solidFill>
                  <a:schemeClr val="tx2"/>
                </a:solidFill>
              </a:rPr>
              <a:t>(hash function)</a:t>
            </a:r>
            <a:endParaRPr lang="vi-VN" sz="2000" dirty="0"/>
          </a:p>
        </p:txBody>
      </p:sp>
      <p:sp>
        <p:nvSpPr>
          <p:cNvPr id="25" name="a4cf_txt832"/>
          <p:cNvSpPr txBox="1"/>
          <p:nvPr/>
        </p:nvSpPr>
        <p:spPr>
          <a:xfrm>
            <a:off x="6583515" y="4005072"/>
            <a:ext cx="1341086" cy="320040"/>
          </a:xfrm>
          <a:prstGeom prst="rect">
            <a:avLst/>
          </a:prstGeom>
          <a:noFill/>
          <a:ln/>
        </p:spPr>
        <p:txBody>
          <a:bodyPr wrap="square" lIns="0" tIns="0" rIns="0" bIns="0" rtlCol="0" anchor="t"/>
          <a:lstStyle/>
          <a:p>
            <a:pPr algn="ctr" indent="0" marL="0">
              <a:buNone/>
            </a:pPr>
            <a:r>
              <a:rPr lang="vi-VN" sz="1400" dirty="0">
                <a:solidFill>
                  <a:schemeClr val="tx2"/>
                </a:solidFill>
              </a:rPr>
              <a:t>Địa chỉ</a:t>
            </a:r>
            <a:endParaRPr lang="vi-VN" sz="2000" dirty="0"/>
          </a:p>
        </p:txBody>
      </p:sp>
      <p:sp>
        <p:nvSpPr>
          <p:cNvPr id="26" name="a4cf_txt833"/>
          <p:cNvSpPr txBox="1"/>
          <p:nvPr/>
        </p:nvSpPr>
        <p:spPr>
          <a:xfrm>
            <a:off x="8229394" y="4005072"/>
            <a:ext cx="3474633" cy="320040"/>
          </a:xfrm>
          <a:prstGeom prst="rect">
            <a:avLst/>
          </a:prstGeom>
          <a:noFill/>
          <a:ln/>
        </p:spPr>
        <p:txBody>
          <a:bodyPr wrap="square" lIns="0" tIns="0" rIns="0" bIns="0" rtlCol="0" anchor="t"/>
          <a:lstStyle/>
          <a:p>
            <a:pPr algn="ctr" indent="0" marL="0">
              <a:buNone/>
            </a:pPr>
            <a:r>
              <a:rPr lang="vi-VN" sz="1400" dirty="0">
                <a:solidFill>
                  <a:schemeClr val="tx2"/>
                </a:solidFill>
              </a:rPr>
              <a:t>Bản ghi </a:t>
            </a:r>
            <a:pPr algn="ctr" indent="0" marL="0">
              <a:buNone/>
            </a:pPr>
            <a:r>
              <a:rPr lang="vi-VN" sz="1400" dirty="0">
                <a:solidFill>
                  <a:schemeClr val="tx2"/>
                </a:solidFill>
              </a:rPr>
              <a:t>(record)</a:t>
            </a:r>
            <a:endParaRPr lang="vi-VN" sz="2000" dirty="0"/>
          </a:p>
        </p:txBody>
      </p:sp>
      <p:sp>
        <p:nvSpPr>
          <p:cNvPr id="27" name="a5cf_box834"/>
          <p:cNvSpPr/>
          <p:nvPr/>
        </p:nvSpPr>
        <p:spPr>
          <a:xfrm>
            <a:off x="609585" y="4572000"/>
            <a:ext cx="10972526" cy="777240"/>
          </a:xfrm>
          <a:prstGeom prst="roundRect">
            <a:avLst>
              <a:gd name="adj" fmla="val 16471"/>
            </a:avLst>
          </a:prstGeom>
          <a:solidFill>
            <a:srgbClr val="F2EDFE"/>
          </a:solidFill>
          <a:ln/>
        </p:spPr>
      </p:sp>
      <p:pic>
        <p:nvPicPr>
          <p:cNvPr id="28" name="a5cf_emo835" descr="preencoded.png">    </p:cNvPr>
          <p:cNvPicPr>
            <a:picLocks noChangeAspect="1"/>
          </p:cNvPicPr>
          <p:nvPr/>
        </p:nvPicPr>
        <p:blipFill>
          <a:blip r:embed="rId2"/>
          <a:stretch>
            <a:fillRect/>
          </a:stretch>
        </p:blipFill>
        <p:spPr>
          <a:xfrm>
            <a:off x="944850" y="4686300"/>
            <a:ext cx="548640" cy="548640"/>
          </a:xfrm>
          <a:prstGeom prst="rect">
            <a:avLst/>
          </a:prstGeom>
        </p:spPr>
      </p:pic>
      <p:sp>
        <p:nvSpPr>
          <p:cNvPr id="29" name="a5cf_txt836"/>
          <p:cNvSpPr txBox="1"/>
          <p:nvPr/>
        </p:nvSpPr>
        <p:spPr>
          <a:xfrm>
            <a:off x="1706837" y="4572000"/>
            <a:ext cx="9631439" cy="777240"/>
          </a:xfrm>
          <a:prstGeom prst="rect">
            <a:avLst/>
          </a:prstGeom>
          <a:noFill/>
          <a:ln/>
        </p:spPr>
        <p:txBody>
          <a:bodyPr wrap="square" lIns="0" tIns="0" rIns="0" bIns="0" rtlCol="0" anchor="ctr"/>
          <a:lstStyle/>
          <a:p>
            <a:pPr indent="0" marL="0">
              <a:buNone/>
            </a:pPr>
            <a:r>
              <a:rPr lang="vi-VN" sz="1700" dirty="0">
                <a:solidFill>
                  <a:schemeClr val="tx1"/>
                </a:solidFill>
              </a:rPr>
              <a:t>Va chạm (collision): 2 khóa cùng địa chỉ → nối bằng danh sách liên kết</a:t>
            </a:r>
            <a:endParaRPr lang="vi-VN" sz="1700" dirty="0"/>
          </a:p>
        </p:txBody>
      </p:sp>
      <p:sp>
        <p:nvSpPr>
          <p:cNvPr id="30" name="a6cf_box837"/>
          <p:cNvSpPr/>
          <p:nvPr/>
        </p:nvSpPr>
        <p:spPr>
          <a:xfrm>
            <a:off x="609585" y="5486400"/>
            <a:ext cx="10972526" cy="777240"/>
          </a:xfrm>
          <a:prstGeom prst="roundRect">
            <a:avLst>
              <a:gd name="adj" fmla="val 16471"/>
            </a:avLst>
          </a:prstGeom>
          <a:solidFill>
            <a:srgbClr val="F2EDFE"/>
          </a:solidFill>
          <a:ln/>
        </p:spPr>
      </p:sp>
      <p:pic>
        <p:nvPicPr>
          <p:cNvPr id="31" name="a6cf_emo838" descr="preencoded.png">    </p:cNvPr>
          <p:cNvPicPr>
            <a:picLocks noChangeAspect="1"/>
          </p:cNvPicPr>
          <p:nvPr/>
        </p:nvPicPr>
        <p:blipFill>
          <a:blip r:embed="rId3"/>
          <a:stretch>
            <a:fillRect/>
          </a:stretch>
        </p:blipFill>
        <p:spPr>
          <a:xfrm>
            <a:off x="944850" y="5600700"/>
            <a:ext cx="548640" cy="548640"/>
          </a:xfrm>
          <a:prstGeom prst="rect">
            <a:avLst/>
          </a:prstGeom>
        </p:spPr>
      </p:pic>
      <p:sp>
        <p:nvSpPr>
          <p:cNvPr id="32" name="a6cf_txt839"/>
          <p:cNvSpPr txBox="1"/>
          <p:nvPr/>
        </p:nvSpPr>
        <p:spPr>
          <a:xfrm>
            <a:off x="1706837" y="5486400"/>
            <a:ext cx="9631439" cy="777240"/>
          </a:xfrm>
          <a:prstGeom prst="rect">
            <a:avLst/>
          </a:prstGeom>
          <a:noFill/>
          <a:ln/>
        </p:spPr>
        <p:txBody>
          <a:bodyPr wrap="square" lIns="0" tIns="0" rIns="0" bIns="0" rtlCol="0" anchor="ctr"/>
          <a:lstStyle/>
          <a:p>
            <a:pPr indent="0" marL="0">
              <a:buNone/>
            </a:pPr>
            <a:r>
              <a:rPr lang="vi-VN" sz="1700" dirty="0">
                <a:solidFill>
                  <a:schemeClr val="tx1"/>
                </a:solidFill>
              </a:rPr>
              <a:t>Ứng dụng: tra tài khoản ngân hàng, đăng nhập, bộ nhớ đệm (cache)</a:t>
            </a:r>
            <a:endParaRPr lang="vi-VN" sz="17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27</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500"/>
                                        <p:tgtEl>
                                          <p:spTgt spid="3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Tổng kết</a:t>
            </a:r>
            <a:endParaRPr lang="vi-VN" sz="3000" dirty="0"/>
          </a:p>
        </p:txBody>
      </p:sp>
      <p:pic>
        <p:nvPicPr>
          <p:cNvPr id="3" name="o_titleEmo840"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o_box841"/>
          <p:cNvSpPr/>
          <p:nvPr/>
        </p:nvSpPr>
        <p:spPr>
          <a:xfrm>
            <a:off x="609585" y="1280160"/>
            <a:ext cx="3657509" cy="640080"/>
          </a:xfrm>
          <a:prstGeom prst="roundRect">
            <a:avLst>
              <a:gd name="adj" fmla="val 8571"/>
            </a:avLst>
          </a:prstGeom>
          <a:solidFill>
            <a:srgbClr val="F2EDFE"/>
          </a:solidFill>
          <a:ln/>
        </p:spPr>
      </p:sp>
      <p:sp>
        <p:nvSpPr>
          <p:cNvPr id="5" name="o_txt842"/>
          <p:cNvSpPr txBox="1"/>
          <p:nvPr/>
        </p:nvSpPr>
        <p:spPr>
          <a:xfrm>
            <a:off x="853419" y="1280160"/>
            <a:ext cx="2560256" cy="640080"/>
          </a:xfrm>
          <a:prstGeom prst="rect">
            <a:avLst/>
          </a:prstGeom>
          <a:noFill/>
          <a:ln/>
        </p:spPr>
        <p:txBody>
          <a:bodyPr wrap="square" lIns="0" tIns="0" rIns="0" bIns="0" rtlCol="0" anchor="ctr"/>
          <a:lstStyle/>
          <a:p>
            <a:pPr indent="0" marL="0">
              <a:buNone/>
            </a:pPr>
            <a:r>
              <a:rPr lang="vi-VN" sz="1800" b="1" dirty="0">
                <a:solidFill>
                  <a:schemeClr val="tx1"/>
                </a:solidFill>
              </a:rPr>
              <a:t>Bài toán</a:t>
            </a:r>
            <a:endParaRPr lang="vi-VN" sz="1800" dirty="0"/>
          </a:p>
        </p:txBody>
      </p:sp>
      <p:sp>
        <p:nvSpPr>
          <p:cNvPr id="6" name="o_box843"/>
          <p:cNvSpPr/>
          <p:nvPr/>
        </p:nvSpPr>
        <p:spPr>
          <a:xfrm>
            <a:off x="4389010" y="1280160"/>
            <a:ext cx="3535592" cy="640080"/>
          </a:xfrm>
          <a:prstGeom prst="roundRect">
            <a:avLst>
              <a:gd name="adj" fmla="val 8571"/>
            </a:avLst>
          </a:prstGeom>
          <a:solidFill>
            <a:srgbClr val="F2EDFE"/>
          </a:solidFill>
          <a:ln/>
        </p:spPr>
      </p:sp>
      <p:pic>
        <p:nvPicPr>
          <p:cNvPr id="7" name="o_emo844" descr="preencoded.png">    </p:cNvPr>
          <p:cNvPicPr>
            <a:picLocks noChangeAspect="1"/>
          </p:cNvPicPr>
          <p:nvPr/>
        </p:nvPicPr>
        <p:blipFill>
          <a:blip r:embed="rId2"/>
          <a:stretch>
            <a:fillRect/>
          </a:stretch>
        </p:blipFill>
        <p:spPr>
          <a:xfrm>
            <a:off x="4626741" y="1325880"/>
            <a:ext cx="548640" cy="548640"/>
          </a:xfrm>
          <a:prstGeom prst="rect">
            <a:avLst/>
          </a:prstGeom>
        </p:spPr>
      </p:pic>
      <p:sp>
        <p:nvSpPr>
          <p:cNvPr id="8" name="o_txt845"/>
          <p:cNvSpPr txBox="1"/>
          <p:nvPr/>
        </p:nvSpPr>
        <p:spPr>
          <a:xfrm>
            <a:off x="5303387" y="1280160"/>
            <a:ext cx="2438339" cy="640080"/>
          </a:xfrm>
          <a:prstGeom prst="rect">
            <a:avLst/>
          </a:prstGeom>
          <a:noFill/>
          <a:ln/>
        </p:spPr>
        <p:txBody>
          <a:bodyPr wrap="square" lIns="0" tIns="0" rIns="0" bIns="0" rtlCol="0" anchor="ctr"/>
          <a:lstStyle/>
          <a:p>
            <a:pPr indent="0" marL="0">
              <a:buNone/>
            </a:pPr>
            <a:r>
              <a:rPr lang="vi-VN" sz="1800" b="1" dirty="0">
                <a:solidFill>
                  <a:srgbClr val="DC2626"/>
                </a:solidFill>
              </a:rPr>
              <a:t>Lựa chọn chậm</a:t>
            </a:r>
            <a:endParaRPr lang="vi-VN" sz="1800" dirty="0"/>
          </a:p>
        </p:txBody>
      </p:sp>
      <p:sp>
        <p:nvSpPr>
          <p:cNvPr id="9" name="o_box846"/>
          <p:cNvSpPr/>
          <p:nvPr/>
        </p:nvSpPr>
        <p:spPr>
          <a:xfrm>
            <a:off x="8046519" y="1280160"/>
            <a:ext cx="3535592" cy="640080"/>
          </a:xfrm>
          <a:prstGeom prst="roundRect">
            <a:avLst>
              <a:gd name="adj" fmla="val 8571"/>
            </a:avLst>
          </a:prstGeom>
          <a:solidFill>
            <a:srgbClr val="F2EDFE"/>
          </a:solidFill>
          <a:ln/>
        </p:spPr>
      </p:sp>
      <p:pic>
        <p:nvPicPr>
          <p:cNvPr id="10" name="o_emo847" descr="preencoded.png">    </p:cNvPr>
          <p:cNvPicPr>
            <a:picLocks noChangeAspect="1"/>
          </p:cNvPicPr>
          <p:nvPr/>
        </p:nvPicPr>
        <p:blipFill>
          <a:blip r:embed="rId3"/>
          <a:stretch>
            <a:fillRect/>
          </a:stretch>
        </p:blipFill>
        <p:spPr>
          <a:xfrm>
            <a:off x="8284250" y="1325880"/>
            <a:ext cx="548640" cy="548640"/>
          </a:xfrm>
          <a:prstGeom prst="rect">
            <a:avLst/>
          </a:prstGeom>
        </p:spPr>
      </p:pic>
      <p:sp>
        <p:nvSpPr>
          <p:cNvPr id="11" name="o_txt848"/>
          <p:cNvSpPr txBox="1"/>
          <p:nvPr/>
        </p:nvSpPr>
        <p:spPr>
          <a:xfrm>
            <a:off x="8960896" y="1280160"/>
            <a:ext cx="2438339" cy="640080"/>
          </a:xfrm>
          <a:prstGeom prst="rect">
            <a:avLst/>
          </a:prstGeom>
          <a:noFill/>
          <a:ln/>
        </p:spPr>
        <p:txBody>
          <a:bodyPr wrap="square" lIns="0" tIns="0" rIns="0" bIns="0" rtlCol="0" anchor="ctr"/>
          <a:lstStyle/>
          <a:p>
            <a:pPr indent="0" marL="0">
              <a:buNone/>
            </a:pPr>
            <a:r>
              <a:rPr lang="vi-VN" sz="1800" b="1" dirty="0">
                <a:solidFill>
                  <a:schemeClr val="accent6"/>
                </a:solidFill>
              </a:rPr>
              <a:t>Lựa chọn nhanh</a:t>
            </a:r>
            <a:endParaRPr lang="vi-VN" sz="1800" dirty="0"/>
          </a:p>
        </p:txBody>
      </p:sp>
      <p:sp>
        <p:nvSpPr>
          <p:cNvPr id="12" name="a1cf_box849"/>
          <p:cNvSpPr/>
          <p:nvPr/>
        </p:nvSpPr>
        <p:spPr>
          <a:xfrm>
            <a:off x="609585" y="2057400"/>
            <a:ext cx="10972526" cy="932688"/>
          </a:xfrm>
          <a:prstGeom prst="roundRect">
            <a:avLst>
              <a:gd name="adj" fmla="val 5882"/>
            </a:avLst>
          </a:prstGeom>
          <a:ln w="19050">
            <a:solidFill>
              <a:srgbClr val="CBD5E1"/>
            </a:solidFill>
            <a:prstDash val="solid"/>
          </a:ln>
        </p:spPr>
      </p:sp>
      <p:sp>
        <p:nvSpPr>
          <p:cNvPr id="13" name="a1cf_txt850"/>
          <p:cNvSpPr txBox="1"/>
          <p:nvPr/>
        </p:nvSpPr>
        <p:spPr>
          <a:xfrm>
            <a:off x="853419" y="2057400"/>
            <a:ext cx="3413675" cy="932688"/>
          </a:xfrm>
          <a:prstGeom prst="rect">
            <a:avLst/>
          </a:prstGeom>
          <a:noFill/>
          <a:ln/>
        </p:spPr>
        <p:txBody>
          <a:bodyPr wrap="square" lIns="0" tIns="0" rIns="0" bIns="0" rtlCol="0" anchor="ctr"/>
          <a:lstStyle/>
          <a:p>
            <a:pPr indent="0" marL="0">
              <a:buNone/>
            </a:pPr>
            <a:r>
              <a:rPr lang="vi-VN" sz="1700" b="1" dirty="0">
                <a:solidFill>
                  <a:schemeClr val="tx1"/>
                </a:solidFill>
              </a:rPr>
              <a:t>Tìm 1 phần tử</a:t>
            </a:r>
            <a:endParaRPr lang="vi-VN" sz="1700" dirty="0"/>
          </a:p>
          <a:p>
            <a:pPr indent="0" marL="0">
              <a:buNone/>
            </a:pPr>
            <a:r>
              <a:rPr lang="vi-VN" sz="1700" b="1" dirty="0">
                <a:solidFill>
                  <a:schemeClr val="tx1"/>
                </a:solidFill>
              </a:rPr>
              <a:t>trong 1.000.000</a:t>
            </a:r>
            <a:endParaRPr lang="vi-VN" sz="1700" dirty="0"/>
          </a:p>
        </p:txBody>
      </p:sp>
      <p:sp>
        <p:nvSpPr>
          <p:cNvPr id="14" name="a1cf_txt851"/>
          <p:cNvSpPr txBox="1"/>
          <p:nvPr/>
        </p:nvSpPr>
        <p:spPr>
          <a:xfrm>
            <a:off x="4571886" y="2057400"/>
            <a:ext cx="3291758" cy="932688"/>
          </a:xfrm>
          <a:prstGeom prst="rect">
            <a:avLst/>
          </a:prstGeom>
          <a:noFill/>
          <a:ln/>
        </p:spPr>
        <p:txBody>
          <a:bodyPr wrap="square" lIns="0" tIns="0" rIns="0" bIns="0" rtlCol="0" anchor="ctr"/>
          <a:lstStyle/>
          <a:p>
            <a:pPr indent="0" marL="0">
              <a:buNone/>
            </a:pPr>
            <a:r>
              <a:rPr lang="vi-VN" sz="1600" dirty="0">
                <a:solidFill>
                  <a:srgbClr val="DC2626"/>
                </a:solidFill>
              </a:rPr>
              <a:t>Tuần tự:</a:t>
            </a:r>
            <a:endParaRPr lang="vi-VN" sz="1600" dirty="0"/>
          </a:p>
          <a:p>
            <a:pPr indent="0" marL="0">
              <a:buNone/>
            </a:pPr>
            <a:r>
              <a:rPr lang="vi-VN" sz="1600" dirty="0">
                <a:solidFill>
                  <a:srgbClr val="DC2626"/>
                </a:solidFill>
              </a:rPr>
              <a:t>1.000.000 lần</a:t>
            </a:r>
            <a:endParaRPr lang="vi-VN" sz="1600" dirty="0"/>
          </a:p>
        </p:txBody>
      </p:sp>
      <p:sp>
        <p:nvSpPr>
          <p:cNvPr id="15" name="a1cf_txt852"/>
          <p:cNvSpPr txBox="1"/>
          <p:nvPr/>
        </p:nvSpPr>
        <p:spPr>
          <a:xfrm>
            <a:off x="8229394" y="2057400"/>
            <a:ext cx="3291758" cy="932688"/>
          </a:xfrm>
          <a:prstGeom prst="rect">
            <a:avLst/>
          </a:prstGeom>
          <a:noFill/>
          <a:ln/>
        </p:spPr>
        <p:txBody>
          <a:bodyPr wrap="square" lIns="0" tIns="0" rIns="0" bIns="0" rtlCol="0" anchor="ctr"/>
          <a:lstStyle/>
          <a:p>
            <a:pPr indent="0" marL="0">
              <a:buNone/>
            </a:pPr>
            <a:r>
              <a:rPr lang="vi-VN" sz="1600" b="1" dirty="0">
                <a:solidFill>
                  <a:schemeClr val="accent6"/>
                </a:solidFill>
              </a:rPr>
              <a:t>Nhị phân, BST: ≈ 20 lần</a:t>
            </a:r>
            <a:endParaRPr lang="vi-VN" sz="1600" dirty="0"/>
          </a:p>
          <a:p>
            <a:pPr indent="0" marL="0">
              <a:buNone/>
            </a:pPr>
            <a:r>
              <a:rPr lang="vi-VN" sz="1600" b="1" dirty="0">
                <a:solidFill>
                  <a:schemeClr val="accent6"/>
                </a:solidFill>
              </a:rPr>
              <a:t>Băm: ≈ 1 lần</a:t>
            </a:r>
            <a:endParaRPr lang="vi-VN" sz="1600" dirty="0"/>
          </a:p>
        </p:txBody>
      </p:sp>
      <p:sp>
        <p:nvSpPr>
          <p:cNvPr id="16" name="a2cf_box853"/>
          <p:cNvSpPr/>
          <p:nvPr/>
        </p:nvSpPr>
        <p:spPr>
          <a:xfrm>
            <a:off x="609585" y="3108960"/>
            <a:ext cx="10972526" cy="932688"/>
          </a:xfrm>
          <a:prstGeom prst="roundRect">
            <a:avLst>
              <a:gd name="adj" fmla="val 5882"/>
            </a:avLst>
          </a:prstGeom>
          <a:ln w="19050">
            <a:solidFill>
              <a:srgbClr val="CBD5E1"/>
            </a:solidFill>
            <a:prstDash val="solid"/>
          </a:ln>
        </p:spPr>
      </p:sp>
      <p:sp>
        <p:nvSpPr>
          <p:cNvPr id="17" name="a2cf_txt854"/>
          <p:cNvSpPr txBox="1"/>
          <p:nvPr/>
        </p:nvSpPr>
        <p:spPr>
          <a:xfrm>
            <a:off x="853419" y="3108960"/>
            <a:ext cx="3413675" cy="932688"/>
          </a:xfrm>
          <a:prstGeom prst="rect">
            <a:avLst/>
          </a:prstGeom>
          <a:noFill/>
          <a:ln/>
        </p:spPr>
        <p:txBody>
          <a:bodyPr wrap="square" lIns="0" tIns="0" rIns="0" bIns="0" rtlCol="0" anchor="ctr"/>
          <a:lstStyle/>
          <a:p>
            <a:pPr indent="0" marL="0">
              <a:buNone/>
            </a:pPr>
            <a:r>
              <a:rPr lang="vi-VN" sz="1700" b="1" dirty="0">
                <a:solidFill>
                  <a:schemeClr val="tx1"/>
                </a:solidFill>
              </a:rPr>
              <a:t>Sắp xếp</a:t>
            </a:r>
            <a:endParaRPr lang="vi-VN" sz="1700" dirty="0"/>
          </a:p>
          <a:p>
            <a:pPr indent="0" marL="0">
              <a:buNone/>
            </a:pPr>
            <a:r>
              <a:rPr lang="vi-VN" sz="1700" b="1" dirty="0">
                <a:solidFill>
                  <a:schemeClr val="tx1"/>
                </a:solidFill>
              </a:rPr>
              <a:t>1.000.000 phần tử</a:t>
            </a:r>
            <a:endParaRPr lang="vi-VN" sz="1700" dirty="0"/>
          </a:p>
        </p:txBody>
      </p:sp>
      <p:sp>
        <p:nvSpPr>
          <p:cNvPr id="18" name="a2cf_txt855"/>
          <p:cNvSpPr txBox="1"/>
          <p:nvPr/>
        </p:nvSpPr>
        <p:spPr>
          <a:xfrm>
            <a:off x="4571886" y="3108960"/>
            <a:ext cx="3291758" cy="932688"/>
          </a:xfrm>
          <a:prstGeom prst="rect">
            <a:avLst/>
          </a:prstGeom>
          <a:noFill/>
          <a:ln/>
        </p:spPr>
        <p:txBody>
          <a:bodyPr wrap="square" lIns="0" tIns="0" rIns="0" bIns="0" rtlCol="0" anchor="ctr"/>
          <a:lstStyle/>
          <a:p>
            <a:pPr indent="0" marL="0">
              <a:buNone/>
            </a:pPr>
            <a:r>
              <a:rPr lang="vi-VN" sz="1600" dirty="0">
                <a:solidFill>
                  <a:srgbClr val="DC2626"/>
                </a:solidFill>
              </a:rPr>
              <a:t>Chọn, nổi bọt:</a:t>
            </a:r>
            <a:endParaRPr lang="vi-VN" sz="1600" dirty="0"/>
          </a:p>
          <a:p>
            <a:pPr indent="0" marL="0">
              <a:buNone/>
            </a:pPr>
            <a:r>
              <a:rPr lang="vi-VN" sz="1600" dirty="0">
                <a:solidFill>
                  <a:srgbClr val="DC2626"/>
                </a:solidFill>
              </a:rPr>
              <a:t>≈ 8 phút</a:t>
            </a:r>
            <a:endParaRPr lang="vi-VN" sz="1600" dirty="0"/>
          </a:p>
        </p:txBody>
      </p:sp>
      <p:sp>
        <p:nvSpPr>
          <p:cNvPr id="19" name="a2cf_txt856"/>
          <p:cNvSpPr txBox="1"/>
          <p:nvPr/>
        </p:nvSpPr>
        <p:spPr>
          <a:xfrm>
            <a:off x="8229394" y="3108960"/>
            <a:ext cx="3291758" cy="932688"/>
          </a:xfrm>
          <a:prstGeom prst="rect">
            <a:avLst/>
          </a:prstGeom>
          <a:noFill/>
          <a:ln/>
        </p:spPr>
        <p:txBody>
          <a:bodyPr wrap="square" lIns="0" tIns="0" rIns="0" bIns="0" rtlCol="0" anchor="ctr"/>
          <a:lstStyle/>
          <a:p>
            <a:pPr indent="0" marL="0">
              <a:buNone/>
            </a:pPr>
            <a:r>
              <a:rPr lang="vi-VN" sz="1600" b="1" dirty="0">
                <a:solidFill>
                  <a:schemeClr val="accent6"/>
                </a:solidFill>
              </a:rPr>
              <a:t>Quick sort, merge sort:</a:t>
            </a:r>
            <a:endParaRPr lang="vi-VN" sz="1600" dirty="0"/>
          </a:p>
          <a:p>
            <a:pPr indent="0" marL="0">
              <a:buNone/>
            </a:pPr>
            <a:r>
              <a:rPr lang="vi-VN" sz="1600" b="1" dirty="0">
                <a:solidFill>
                  <a:schemeClr val="accent6"/>
                </a:solidFill>
              </a:rPr>
              <a:t>≈ 0,02 giây</a:t>
            </a:r>
            <a:endParaRPr lang="vi-VN" sz="1600" dirty="0"/>
          </a:p>
        </p:txBody>
      </p:sp>
      <p:sp>
        <p:nvSpPr>
          <p:cNvPr id="20" name="a3cf_box857"/>
          <p:cNvSpPr/>
          <p:nvPr/>
        </p:nvSpPr>
        <p:spPr>
          <a:xfrm>
            <a:off x="609585" y="4160520"/>
            <a:ext cx="10972526" cy="932688"/>
          </a:xfrm>
          <a:prstGeom prst="roundRect">
            <a:avLst>
              <a:gd name="adj" fmla="val 5882"/>
            </a:avLst>
          </a:prstGeom>
          <a:ln w="19050">
            <a:solidFill>
              <a:srgbClr val="CBD5E1"/>
            </a:solidFill>
            <a:prstDash val="solid"/>
          </a:ln>
        </p:spPr>
      </p:sp>
      <p:sp>
        <p:nvSpPr>
          <p:cNvPr id="21" name="a3cf_txt858"/>
          <p:cNvSpPr txBox="1"/>
          <p:nvPr/>
        </p:nvSpPr>
        <p:spPr>
          <a:xfrm>
            <a:off x="853419" y="4160520"/>
            <a:ext cx="3413675" cy="932688"/>
          </a:xfrm>
          <a:prstGeom prst="rect">
            <a:avLst/>
          </a:prstGeom>
          <a:noFill/>
          <a:ln/>
        </p:spPr>
        <p:txBody>
          <a:bodyPr wrap="square" lIns="0" tIns="0" rIns="0" bIns="0" rtlCol="0" anchor="ctr"/>
          <a:lstStyle/>
          <a:p>
            <a:pPr indent="0" marL="0">
              <a:buNone/>
            </a:pPr>
            <a:r>
              <a:rPr lang="vi-VN" sz="1700" b="1" dirty="0">
                <a:solidFill>
                  <a:schemeClr val="tx1"/>
                </a:solidFill>
              </a:rPr>
              <a:t>Chèn liên tục</a:t>
            </a:r>
            <a:endParaRPr lang="vi-VN" sz="1700" dirty="0"/>
          </a:p>
          <a:p>
            <a:pPr indent="0" marL="0">
              <a:buNone/>
            </a:pPr>
            <a:r>
              <a:rPr lang="vi-VN" sz="1700" b="1" dirty="0">
                <a:solidFill>
                  <a:schemeClr val="tx1"/>
                </a:solidFill>
              </a:rPr>
              <a:t>vào giữa</a:t>
            </a:r>
            <a:endParaRPr lang="vi-VN" sz="1700" dirty="0"/>
          </a:p>
        </p:txBody>
      </p:sp>
      <p:sp>
        <p:nvSpPr>
          <p:cNvPr id="22" name="a3cf_txt859"/>
          <p:cNvSpPr txBox="1"/>
          <p:nvPr/>
        </p:nvSpPr>
        <p:spPr>
          <a:xfrm>
            <a:off x="4571886" y="4160520"/>
            <a:ext cx="3291758" cy="932688"/>
          </a:xfrm>
          <a:prstGeom prst="rect">
            <a:avLst/>
          </a:prstGeom>
          <a:noFill/>
          <a:ln/>
        </p:spPr>
        <p:txBody>
          <a:bodyPr wrap="square" lIns="0" tIns="0" rIns="0" bIns="0" rtlCol="0" anchor="ctr"/>
          <a:lstStyle/>
          <a:p>
            <a:pPr indent="0" marL="0">
              <a:buNone/>
            </a:pPr>
            <a:r>
              <a:rPr lang="vi-VN" sz="1600" dirty="0">
                <a:solidFill>
                  <a:srgbClr val="DC2626"/>
                </a:solidFill>
              </a:rPr>
              <a:t>Mảng:</a:t>
            </a:r>
            <a:endParaRPr lang="vi-VN" sz="1600" dirty="0"/>
          </a:p>
          <a:p>
            <a:pPr indent="0" marL="0">
              <a:buNone/>
            </a:pPr>
            <a:r>
              <a:rPr lang="vi-VN" sz="1600" dirty="0">
                <a:solidFill>
                  <a:srgbClr val="DC2626"/>
                </a:solidFill>
              </a:rPr>
              <a:t>dời n phần tử</a:t>
            </a:r>
            <a:endParaRPr lang="vi-VN" sz="1600" dirty="0"/>
          </a:p>
        </p:txBody>
      </p:sp>
      <p:sp>
        <p:nvSpPr>
          <p:cNvPr id="23" name="a3cf_txt860"/>
          <p:cNvSpPr txBox="1"/>
          <p:nvPr/>
        </p:nvSpPr>
        <p:spPr>
          <a:xfrm>
            <a:off x="8229394" y="4160520"/>
            <a:ext cx="3291758" cy="932688"/>
          </a:xfrm>
          <a:prstGeom prst="rect">
            <a:avLst/>
          </a:prstGeom>
          <a:noFill/>
          <a:ln/>
        </p:spPr>
        <p:txBody>
          <a:bodyPr wrap="square" lIns="0" tIns="0" rIns="0" bIns="0" rtlCol="0" anchor="ctr"/>
          <a:lstStyle/>
          <a:p>
            <a:pPr indent="0" marL="0">
              <a:buNone/>
            </a:pPr>
            <a:r>
              <a:rPr lang="vi-VN" sz="1600" b="1" dirty="0">
                <a:solidFill>
                  <a:schemeClr val="accent6"/>
                </a:solidFill>
              </a:rPr>
              <a:t>Danh sách liên kết:</a:t>
            </a:r>
            <a:endParaRPr lang="vi-VN" sz="1600" dirty="0"/>
          </a:p>
          <a:p>
            <a:pPr indent="0" marL="0">
              <a:buNone/>
            </a:pPr>
            <a:r>
              <a:rPr lang="vi-VN" sz="1600" b="1" dirty="0">
                <a:solidFill>
                  <a:schemeClr val="accent6"/>
                </a:solidFill>
              </a:rPr>
              <a:t>đổi 2 liên kết</a:t>
            </a:r>
            <a:endParaRPr lang="vi-VN" sz="1600" dirty="0"/>
          </a:p>
        </p:txBody>
      </p:sp>
      <p:sp>
        <p:nvSpPr>
          <p:cNvPr id="24" name="a4cf_box861"/>
          <p:cNvSpPr/>
          <p:nvPr/>
        </p:nvSpPr>
        <p:spPr>
          <a:xfrm>
            <a:off x="609585" y="5212080"/>
            <a:ext cx="10972526" cy="932688"/>
          </a:xfrm>
          <a:prstGeom prst="roundRect">
            <a:avLst>
              <a:gd name="adj" fmla="val 5882"/>
            </a:avLst>
          </a:prstGeom>
          <a:ln w="19050">
            <a:solidFill>
              <a:srgbClr val="CBD5E1"/>
            </a:solidFill>
            <a:prstDash val="solid"/>
          </a:ln>
        </p:spPr>
      </p:sp>
      <p:sp>
        <p:nvSpPr>
          <p:cNvPr id="25" name="a4cf_txt862"/>
          <p:cNvSpPr txBox="1"/>
          <p:nvPr/>
        </p:nvSpPr>
        <p:spPr>
          <a:xfrm>
            <a:off x="853419" y="5212080"/>
            <a:ext cx="3413675" cy="932688"/>
          </a:xfrm>
          <a:prstGeom prst="rect">
            <a:avLst/>
          </a:prstGeom>
          <a:noFill/>
          <a:ln/>
        </p:spPr>
        <p:txBody>
          <a:bodyPr wrap="square" lIns="0" tIns="0" rIns="0" bIns="0" rtlCol="0" anchor="ctr"/>
          <a:lstStyle/>
          <a:p>
            <a:pPr indent="0" marL="0">
              <a:buNone/>
            </a:pPr>
            <a:r>
              <a:rPr lang="vi-VN" sz="1700" b="1" dirty="0">
                <a:solidFill>
                  <a:schemeClr val="tx1"/>
                </a:solidFill>
              </a:rPr>
              <a:t>Lấy phần tử thứ i</a:t>
            </a:r>
            <a:endParaRPr lang="vi-VN" sz="1700" dirty="0"/>
          </a:p>
        </p:txBody>
      </p:sp>
      <p:sp>
        <p:nvSpPr>
          <p:cNvPr id="26" name="a4cf_txt863"/>
          <p:cNvSpPr txBox="1"/>
          <p:nvPr/>
        </p:nvSpPr>
        <p:spPr>
          <a:xfrm>
            <a:off x="4571886" y="5212080"/>
            <a:ext cx="3291758" cy="932688"/>
          </a:xfrm>
          <a:prstGeom prst="rect">
            <a:avLst/>
          </a:prstGeom>
          <a:noFill/>
          <a:ln/>
        </p:spPr>
        <p:txBody>
          <a:bodyPr wrap="square" lIns="0" tIns="0" rIns="0" bIns="0" rtlCol="0" anchor="ctr"/>
          <a:lstStyle/>
          <a:p>
            <a:pPr indent="0" marL="0">
              <a:buNone/>
            </a:pPr>
            <a:r>
              <a:rPr lang="vi-VN" sz="1600" dirty="0">
                <a:solidFill>
                  <a:srgbClr val="DC2626"/>
                </a:solidFill>
              </a:rPr>
              <a:t>Danh sách liên kết:</a:t>
            </a:r>
            <a:endParaRPr lang="vi-VN" sz="1600" dirty="0"/>
          </a:p>
          <a:p>
            <a:pPr indent="0" marL="0">
              <a:buNone/>
            </a:pPr>
            <a:r>
              <a:rPr lang="vi-VN" sz="1600" dirty="0">
                <a:solidFill>
                  <a:srgbClr val="DC2626"/>
                </a:solidFill>
              </a:rPr>
              <a:t>đi i bước</a:t>
            </a:r>
            <a:endParaRPr lang="vi-VN" sz="1600" dirty="0"/>
          </a:p>
        </p:txBody>
      </p:sp>
      <p:sp>
        <p:nvSpPr>
          <p:cNvPr id="27" name="a4cf_txt864"/>
          <p:cNvSpPr txBox="1"/>
          <p:nvPr/>
        </p:nvSpPr>
        <p:spPr>
          <a:xfrm>
            <a:off x="8229394" y="5212080"/>
            <a:ext cx="3291758" cy="932688"/>
          </a:xfrm>
          <a:prstGeom prst="rect">
            <a:avLst/>
          </a:prstGeom>
          <a:noFill/>
          <a:ln/>
        </p:spPr>
        <p:txBody>
          <a:bodyPr wrap="square" lIns="0" tIns="0" rIns="0" bIns="0" rtlCol="0" anchor="ctr"/>
          <a:lstStyle/>
          <a:p>
            <a:pPr indent="0" marL="0">
              <a:buNone/>
            </a:pPr>
            <a:r>
              <a:rPr lang="vi-VN" sz="1600" b="1" dirty="0">
                <a:solidFill>
                  <a:schemeClr val="accent6"/>
                </a:solidFill>
              </a:rPr>
              <a:t>Mảng:</a:t>
            </a:r>
            <a:endParaRPr lang="vi-VN" sz="1600" dirty="0"/>
          </a:p>
          <a:p>
            <a:pPr indent="0" marL="0">
              <a:buNone/>
            </a:pPr>
            <a:r>
              <a:rPr lang="vi-VN" sz="1600" b="1" dirty="0">
                <a:solidFill>
                  <a:schemeClr val="accent6"/>
                </a:solidFill>
              </a:rPr>
              <a:t>1 bước</a:t>
            </a:r>
            <a:endParaRPr lang="vi-VN" sz="16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28</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title" hasCustomPrompt="1"/>
          </p:nvPr>
        </p:nvSpPr>
        <p:spPr>
          <a:xfrm>
            <a:off x="612648" y="320040"/>
            <a:ext cx="9235440" cy="777240"/>
          </a:xfrm>
          <a:prstGeom prst="rect">
            <a:avLst/>
          </a:prstGeom>
          <a:noFill/>
          <a:ln/>
        </p:spPr>
        <p:txBody>
          <a:bodyPr wrap="square" lIns="0" tIns="0" rIns="0" bIns="0" rtlCol="0" anchor="ctr"/>
          <a:lstStyle/>
          <a:p>
            <a:pPr algn="l" indent="0" marL="0">
              <a:buNone/>
            </a:pPr>
            <a:r>
              <a:rPr lang="vi-VN" sz="3000" b="1" dirty="0">
                <a:solidFill>
                  <a:schemeClr val="tx1"/>
                </a:solidFill>
              </a:rPr>
              <a:t>Kết luận</a:t>
            </a:r>
            <a:endParaRPr lang="vi-VN" sz="3000" dirty="0"/>
          </a:p>
        </p:txBody>
      </p:sp>
      <p:pic>
        <p:nvPicPr>
          <p:cNvPr id="3" name="o_titleEmo865" descr="preencoded.png">    </p:cNvPr>
          <p:cNvPicPr>
            <a:picLocks noChangeAspect="1"/>
          </p:cNvPicPr>
          <p:nvPr/>
        </p:nvPicPr>
        <p:blipFill>
          <a:blip r:embed="rId1"/>
          <a:stretch>
            <a:fillRect/>
          </a:stretch>
        </p:blipFill>
        <p:spPr>
          <a:xfrm>
            <a:off x="10104120" y="274320"/>
            <a:ext cx="868680" cy="868680"/>
          </a:xfrm>
          <a:prstGeom prst="rect">
            <a:avLst/>
          </a:prstGeom>
        </p:spPr>
      </p:pic>
      <p:sp>
        <p:nvSpPr>
          <p:cNvPr id="4" name="a1cf_box866"/>
          <p:cNvSpPr/>
          <p:nvPr/>
        </p:nvSpPr>
        <p:spPr>
          <a:xfrm>
            <a:off x="609585" y="1463040"/>
            <a:ext cx="10972526" cy="1280160"/>
          </a:xfrm>
          <a:prstGeom prst="roundRect">
            <a:avLst>
              <a:gd name="adj" fmla="val 10000"/>
            </a:avLst>
          </a:prstGeom>
          <a:solidFill>
            <a:srgbClr val="F2EDFE"/>
          </a:solidFill>
          <a:ln/>
        </p:spPr>
      </p:sp>
      <p:sp>
        <p:nvSpPr>
          <p:cNvPr id="5" name="a1cf_circ867"/>
          <p:cNvSpPr/>
          <p:nvPr/>
        </p:nvSpPr>
        <p:spPr>
          <a:xfrm>
            <a:off x="1066762" y="1645920"/>
            <a:ext cx="914400" cy="914400"/>
          </a:xfrm>
          <a:prstGeom prst="ellipse">
            <a:avLst/>
          </a:prstGeom>
          <a:solidFill>
            <a:srgbClr val="FFFFFF"/>
          </a:solidFill>
          <a:ln/>
        </p:spPr>
      </p:sp>
      <p:pic>
        <p:nvPicPr>
          <p:cNvPr id="6" name="a1cf_emo868" descr="preencoded.png">    </p:cNvPr>
          <p:cNvPicPr>
            <a:picLocks noChangeAspect="1"/>
          </p:cNvPicPr>
          <p:nvPr/>
        </p:nvPicPr>
        <p:blipFill>
          <a:blip r:embed="rId2"/>
          <a:stretch>
            <a:fillRect/>
          </a:stretch>
        </p:blipFill>
        <p:spPr>
          <a:xfrm>
            <a:off x="1158202" y="1737360"/>
            <a:ext cx="731520" cy="731520"/>
          </a:xfrm>
          <a:prstGeom prst="rect">
            <a:avLst/>
          </a:prstGeom>
        </p:spPr>
      </p:pic>
      <p:sp>
        <p:nvSpPr>
          <p:cNvPr id="7" name="a1cf_txt869"/>
          <p:cNvSpPr txBox="1"/>
          <p:nvPr/>
        </p:nvSpPr>
        <p:spPr>
          <a:xfrm>
            <a:off x="2438339" y="1463040"/>
            <a:ext cx="8778021" cy="1280160"/>
          </a:xfrm>
          <a:prstGeom prst="rect">
            <a:avLst/>
          </a:prstGeom>
          <a:noFill/>
          <a:ln/>
        </p:spPr>
        <p:txBody>
          <a:bodyPr wrap="square" lIns="0" tIns="0" rIns="0" bIns="0" rtlCol="0" anchor="ctr"/>
          <a:lstStyle/>
          <a:p>
            <a:pPr indent="0" marL="0">
              <a:buNone/>
            </a:pPr>
            <a:r>
              <a:rPr lang="vi-VN" sz="2200" b="1" dirty="0">
                <a:solidFill>
                  <a:schemeClr val="tx1"/>
                </a:solidFill>
              </a:rPr>
              <a:t>Dữ liệu càng lớn, chênh lệch hiệu năng càng lớn</a:t>
            </a:r>
            <a:endParaRPr lang="vi-VN" sz="2000" dirty="0"/>
          </a:p>
        </p:txBody>
      </p:sp>
      <p:sp>
        <p:nvSpPr>
          <p:cNvPr id="8" name="a2cf_box870"/>
          <p:cNvSpPr/>
          <p:nvPr/>
        </p:nvSpPr>
        <p:spPr>
          <a:xfrm>
            <a:off x="609585" y="3017520"/>
            <a:ext cx="10972526" cy="1280160"/>
          </a:xfrm>
          <a:prstGeom prst="roundRect">
            <a:avLst>
              <a:gd name="adj" fmla="val 10000"/>
            </a:avLst>
          </a:prstGeom>
          <a:solidFill>
            <a:srgbClr val="F2EDFE"/>
          </a:solidFill>
          <a:ln/>
        </p:spPr>
      </p:sp>
      <p:sp>
        <p:nvSpPr>
          <p:cNvPr id="9" name="a2cf_circ871"/>
          <p:cNvSpPr/>
          <p:nvPr/>
        </p:nvSpPr>
        <p:spPr>
          <a:xfrm>
            <a:off x="1066762" y="3200400"/>
            <a:ext cx="914400" cy="914400"/>
          </a:xfrm>
          <a:prstGeom prst="ellipse">
            <a:avLst/>
          </a:prstGeom>
          <a:solidFill>
            <a:srgbClr val="FFFFFF"/>
          </a:solidFill>
          <a:ln/>
        </p:spPr>
      </p:sp>
      <p:pic>
        <p:nvPicPr>
          <p:cNvPr id="10" name="a2cf_emo872" descr="preencoded.png">    </p:cNvPr>
          <p:cNvPicPr>
            <a:picLocks noChangeAspect="1"/>
          </p:cNvPicPr>
          <p:nvPr/>
        </p:nvPicPr>
        <p:blipFill>
          <a:blip r:embed="rId3"/>
          <a:stretch>
            <a:fillRect/>
          </a:stretch>
        </p:blipFill>
        <p:spPr>
          <a:xfrm>
            <a:off x="1158202" y="3291840"/>
            <a:ext cx="731520" cy="731520"/>
          </a:xfrm>
          <a:prstGeom prst="rect">
            <a:avLst/>
          </a:prstGeom>
        </p:spPr>
      </p:pic>
      <p:sp>
        <p:nvSpPr>
          <p:cNvPr id="11" name="a2cf_txt873"/>
          <p:cNvSpPr txBox="1"/>
          <p:nvPr/>
        </p:nvSpPr>
        <p:spPr>
          <a:xfrm>
            <a:off x="2438339" y="3017520"/>
            <a:ext cx="8778021" cy="1280160"/>
          </a:xfrm>
          <a:prstGeom prst="rect">
            <a:avLst/>
          </a:prstGeom>
          <a:noFill/>
          <a:ln/>
        </p:spPr>
        <p:txBody>
          <a:bodyPr wrap="square" lIns="0" tIns="0" rIns="0" bIns="0" rtlCol="0" anchor="ctr"/>
          <a:lstStyle/>
          <a:p>
            <a:pPr indent="0" marL="0">
              <a:buNone/>
            </a:pPr>
            <a:r>
              <a:rPr lang="vi-VN" sz="2200" b="1" dirty="0">
                <a:solidFill>
                  <a:schemeClr val="tx1"/>
                </a:solidFill>
              </a:rPr>
              <a:t>Không có cấu trúc dữ liệu tốt nhất cho mọi việc</a:t>
            </a:r>
            <a:endParaRPr lang="vi-VN" sz="2000" dirty="0"/>
          </a:p>
        </p:txBody>
      </p:sp>
      <p:sp>
        <p:nvSpPr>
          <p:cNvPr id="12" name="a3cf_box874"/>
          <p:cNvSpPr/>
          <p:nvPr/>
        </p:nvSpPr>
        <p:spPr>
          <a:xfrm>
            <a:off x="609585" y="4572000"/>
            <a:ext cx="10972526" cy="1280160"/>
          </a:xfrm>
          <a:prstGeom prst="roundRect">
            <a:avLst>
              <a:gd name="adj" fmla="val 10000"/>
            </a:avLst>
          </a:prstGeom>
          <a:solidFill>
            <a:srgbClr val="F2EDFE"/>
          </a:solidFill>
          <a:ln/>
        </p:spPr>
      </p:sp>
      <p:sp>
        <p:nvSpPr>
          <p:cNvPr id="13" name="a3cf_circ875"/>
          <p:cNvSpPr/>
          <p:nvPr/>
        </p:nvSpPr>
        <p:spPr>
          <a:xfrm>
            <a:off x="1066762" y="4754880"/>
            <a:ext cx="914400" cy="914400"/>
          </a:xfrm>
          <a:prstGeom prst="ellipse">
            <a:avLst/>
          </a:prstGeom>
          <a:solidFill>
            <a:srgbClr val="FFFFFF"/>
          </a:solidFill>
          <a:ln/>
        </p:spPr>
      </p:sp>
      <p:pic>
        <p:nvPicPr>
          <p:cNvPr id="14" name="a3cf_emo876" descr="preencoded.png">    </p:cNvPr>
          <p:cNvPicPr>
            <a:picLocks noChangeAspect="1"/>
          </p:cNvPicPr>
          <p:nvPr/>
        </p:nvPicPr>
        <p:blipFill>
          <a:blip r:embed="rId4"/>
          <a:stretch>
            <a:fillRect/>
          </a:stretch>
        </p:blipFill>
        <p:spPr>
          <a:xfrm>
            <a:off x="1158202" y="4846320"/>
            <a:ext cx="731520" cy="731520"/>
          </a:xfrm>
          <a:prstGeom prst="rect">
            <a:avLst/>
          </a:prstGeom>
        </p:spPr>
      </p:pic>
      <p:sp>
        <p:nvSpPr>
          <p:cNvPr id="15" name="a3cf_txt877"/>
          <p:cNvSpPr txBox="1"/>
          <p:nvPr/>
        </p:nvSpPr>
        <p:spPr>
          <a:xfrm>
            <a:off x="2438339" y="4572000"/>
            <a:ext cx="8778021" cy="1280160"/>
          </a:xfrm>
          <a:prstGeom prst="rect">
            <a:avLst/>
          </a:prstGeom>
          <a:noFill/>
          <a:ln/>
        </p:spPr>
        <p:txBody>
          <a:bodyPr wrap="square" lIns="0" tIns="0" rIns="0" bIns="0" rtlCol="0" anchor="ctr"/>
          <a:lstStyle/>
          <a:p>
            <a:pPr indent="0" marL="0">
              <a:buNone/>
            </a:pPr>
            <a:r>
              <a:rPr lang="vi-VN" sz="2200" b="1" dirty="0">
                <a:solidFill>
                  <a:schemeClr val="tx1"/>
                </a:solidFill>
              </a:rPr>
              <a:t>Lập trình </a:t>
            </a:r>
            <a:pPr indent="0" marL="0">
              <a:buNone/>
            </a:pPr>
            <a:r>
              <a:rPr lang="vi-VN" sz="1800" dirty="0">
                <a:solidFill>
                  <a:schemeClr val="tx2"/>
                </a:solidFill>
              </a:rPr>
              <a:t>(Programming)</a:t>
            </a:r>
            <a:pPr indent="0" marL="0">
              <a:buNone/>
            </a:pPr>
            <a:r>
              <a:rPr lang="vi-VN" sz="2200" b="1" dirty="0">
                <a:solidFill>
                  <a:schemeClr val="tx1"/>
                </a:solidFill>
              </a:rPr>
              <a:t> tốt = chọn đúng cấu trúc dữ liệu + thuật toán</a:t>
            </a:r>
            <a:endParaRPr lang="vi-VN" sz="2000" dirty="0"/>
          </a:p>
        </p:txBody>
      </p:sp>
      <p:sp>
        <p:nvSpPr>
          <p:cNvPr id="25" name="Slide Number Placeholder 0"/>
          <p:cNvSpPr>
            <a:spLocks noGrp="1"/>
          </p:cNvSpPr>
          <p:nvPr>
            <p:ph type="sldNum" sz="quarter" idx="4294967295"/>
          </p:nvPr>
        </p:nvSpPr>
        <p:spPr>
          <a:xfrm>
            <a:off x="10972800" y="640080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94A3B8"/>
                </a:solidFill>
              </a:defRPr>
            </a:lvl1pPr>
          </a:lstStyle>
          <a:p>
            <a:pPr algn="r"/>
            <a:fld id="{F7021451-1387-4CA6-816F-3879F97B5CBC}" type="slidenum">
              <a:rPr b="0" lang="vi-VN"/>
              <a:t>29</a:t>
            </a:fld>
            <a:endParaRPr lang="vi-VN"/>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o_blob878"/>
          <p:cNvSpPr/>
          <p:nvPr/>
        </p:nvSpPr>
        <p:spPr>
          <a:xfrm>
            <a:off x="-1097280" y="-1280160"/>
            <a:ext cx="3657600" cy="3657600"/>
          </a:xfrm>
          <a:prstGeom prst="ellipse">
            <a:avLst/>
          </a:prstGeom>
          <a:solidFill>
            <a:srgbClr val="FFF3E8"/>
          </a:solidFill>
          <a:ln/>
        </p:spPr>
      </p:sp>
      <p:sp>
        <p:nvSpPr>
          <p:cNvPr id="3" name="o_blob879"/>
          <p:cNvSpPr/>
          <p:nvPr/>
        </p:nvSpPr>
        <p:spPr>
          <a:xfrm>
            <a:off x="9875520" y="4206240"/>
            <a:ext cx="3840480" cy="3840480"/>
          </a:xfrm>
          <a:prstGeom prst="ellipse">
            <a:avLst/>
          </a:prstGeom>
          <a:solidFill>
            <a:srgbClr val="F2EDFE"/>
          </a:solidFill>
          <a:ln/>
        </p:spPr>
      </p:sp>
      <p:pic>
        <p:nvPicPr>
          <p:cNvPr id="4" name="a1af_emo880" descr="preencoded.png">    </p:cNvPr>
          <p:cNvPicPr>
            <a:picLocks noChangeAspect="1"/>
          </p:cNvPicPr>
          <p:nvPr/>
        </p:nvPicPr>
        <p:blipFill>
          <a:blip r:embed="rId1"/>
          <a:stretch>
            <a:fillRect/>
          </a:stretch>
        </p:blipFill>
        <p:spPr>
          <a:xfrm>
            <a:off x="4632826" y="731520"/>
            <a:ext cx="1463040" cy="1463040"/>
          </a:xfrm>
          <a:prstGeom prst="rect">
            <a:avLst/>
          </a:prstGeom>
        </p:spPr>
      </p:pic>
      <p:pic>
        <p:nvPicPr>
          <p:cNvPr id="5" name="a1af_emo881" descr="preencoded.png">    </p:cNvPr>
          <p:cNvPicPr>
            <a:picLocks noChangeAspect="1"/>
          </p:cNvPicPr>
          <p:nvPr/>
        </p:nvPicPr>
        <p:blipFill>
          <a:blip r:embed="rId2"/>
          <a:stretch>
            <a:fillRect/>
          </a:stretch>
        </p:blipFill>
        <p:spPr>
          <a:xfrm>
            <a:off x="6324425" y="777240"/>
            <a:ext cx="1371600" cy="1371600"/>
          </a:xfrm>
          <a:prstGeom prst="rect">
            <a:avLst/>
          </a:prstGeom>
        </p:spPr>
      </p:pic>
      <p:sp>
        <p:nvSpPr>
          <p:cNvPr id="6" name="Text 0"/>
          <p:cNvSpPr/>
          <p:nvPr>
            <p:ph idx="100" type="title" hasCustomPrompt="1"/>
          </p:nvPr>
        </p:nvSpPr>
        <p:spPr>
          <a:xfrm>
            <a:off x="612648" y="2331720"/>
            <a:ext cx="10972800" cy="914400"/>
          </a:xfrm>
          <a:prstGeom prst="rect">
            <a:avLst/>
          </a:prstGeom>
          <a:noFill/>
          <a:ln/>
        </p:spPr>
        <p:txBody>
          <a:bodyPr wrap="square" lIns="0" tIns="0" rIns="0" bIns="0" rtlCol="0" anchor="ctr"/>
          <a:lstStyle/>
          <a:p>
            <a:pPr algn="ctr" indent="0" marL="0">
              <a:buNone/>
            </a:pPr>
            <a:r>
              <a:rPr lang="vi-VN" sz="4400" b="1" dirty="0">
                <a:solidFill>
                  <a:schemeClr val="tx1"/>
                </a:solidFill>
              </a:rPr>
              <a:t>Cảm ơn đã lắng nghe</a:t>
            </a:r>
            <a:endParaRPr lang="vi-VN" sz="4400" dirty="0"/>
          </a:p>
        </p:txBody>
      </p:sp>
      <p:sp>
        <p:nvSpPr>
          <p:cNvPr id="7" name="o_txt882"/>
          <p:cNvSpPr txBox="1"/>
          <p:nvPr/>
        </p:nvSpPr>
        <p:spPr>
          <a:xfrm>
            <a:off x="609585" y="3291840"/>
            <a:ext cx="10972526" cy="548640"/>
          </a:xfrm>
          <a:prstGeom prst="rect">
            <a:avLst/>
          </a:prstGeom>
          <a:noFill/>
          <a:ln/>
        </p:spPr>
        <p:txBody>
          <a:bodyPr wrap="square" lIns="0" tIns="0" rIns="0" bIns="0" rtlCol="0" anchor="t"/>
          <a:lstStyle/>
          <a:p>
            <a:pPr algn="ctr" indent="0" marL="0">
              <a:buNone/>
            </a:pPr>
            <a:r>
              <a:rPr lang="vi-VN" sz="3000" b="1" dirty="0">
                <a:solidFill>
                  <a:schemeClr val="accent1"/>
                </a:solidFill>
              </a:rPr>
              <a:t>Hỏi &amp; Đáp </a:t>
            </a:r>
            <a:pPr algn="ctr" indent="0" marL="0">
              <a:buNone/>
            </a:pPr>
            <a:r>
              <a:rPr lang="vi-VN" sz="2400" dirty="0">
                <a:solidFill>
                  <a:schemeClr val="tx2"/>
                </a:solidFill>
              </a:rPr>
              <a:t>(Q&amp;A)</a:t>
            </a:r>
            <a:endParaRPr lang="vi-VN" sz="2000" dirty="0"/>
          </a:p>
        </p:txBody>
      </p:sp>
      <p:sp>
        <p:nvSpPr>
          <p:cNvPr id="8" name="o_circ883"/>
          <p:cNvSpPr/>
          <p:nvPr/>
        </p:nvSpPr>
        <p:spPr>
          <a:xfrm>
            <a:off x="1283171" y="4343400"/>
            <a:ext cx="384048" cy="384048"/>
          </a:xfrm>
          <a:prstGeom prst="ellipse">
            <a:avLst/>
          </a:prstGeom>
          <a:solidFill>
            <a:schemeClr val="accent1"/>
          </a:solidFill>
          <a:ln/>
        </p:spPr>
        <p:txBody>
          <a:bodyPr wrap="square" lIns="0" tIns="0" rIns="0" bIns="0" rtlCol="0" anchor="ctr"/>
          <a:lstStyle/>
          <a:p>
            <a:pPr algn="ctr" indent="0" marL="0">
              <a:buNone/>
            </a:pPr>
            <a:r>
              <a:rPr lang="vi-VN" sz="1600" b="1" dirty="0">
                <a:solidFill>
                  <a:schemeClr val="bg1"/>
                </a:solidFill>
              </a:rPr>
              <a:t>1</a:t>
            </a:r>
            <a:endParaRPr lang="vi-VN" sz="1600" dirty="0"/>
          </a:p>
        </p:txBody>
      </p:sp>
      <p:sp>
        <p:nvSpPr>
          <p:cNvPr id="9" name="o_txt884"/>
          <p:cNvSpPr txBox="1"/>
          <p:nvPr/>
        </p:nvSpPr>
        <p:spPr>
          <a:xfrm>
            <a:off x="1767796" y="434340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Chen Baode</a:t>
            </a:r>
            <a:endParaRPr lang="vi-VN" sz="1800" dirty="0"/>
          </a:p>
        </p:txBody>
      </p:sp>
      <p:sp>
        <p:nvSpPr>
          <p:cNvPr id="10" name="o_circ885"/>
          <p:cNvSpPr/>
          <p:nvPr/>
        </p:nvSpPr>
        <p:spPr>
          <a:xfrm>
            <a:off x="4453012" y="4343400"/>
            <a:ext cx="384048" cy="384048"/>
          </a:xfrm>
          <a:prstGeom prst="ellipse">
            <a:avLst/>
          </a:prstGeom>
          <a:solidFill>
            <a:schemeClr val="accent2"/>
          </a:solidFill>
          <a:ln/>
        </p:spPr>
        <p:txBody>
          <a:bodyPr wrap="square" lIns="0" tIns="0" rIns="0" bIns="0" rtlCol="0" anchor="ctr"/>
          <a:lstStyle/>
          <a:p>
            <a:pPr algn="ctr" indent="0" marL="0">
              <a:buNone/>
            </a:pPr>
            <a:r>
              <a:rPr lang="vi-VN" sz="1600" b="1" dirty="0">
                <a:solidFill>
                  <a:schemeClr val="bg1"/>
                </a:solidFill>
              </a:rPr>
              <a:t>2</a:t>
            </a:r>
            <a:endParaRPr lang="vi-VN" sz="1600" dirty="0"/>
          </a:p>
        </p:txBody>
      </p:sp>
      <p:sp>
        <p:nvSpPr>
          <p:cNvPr id="11" name="o_txt886"/>
          <p:cNvSpPr txBox="1"/>
          <p:nvPr/>
        </p:nvSpPr>
        <p:spPr>
          <a:xfrm>
            <a:off x="4937637" y="434340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Hoàng Trọng Tấn</a:t>
            </a:r>
            <a:endParaRPr lang="vi-VN" sz="1800" dirty="0"/>
          </a:p>
        </p:txBody>
      </p:sp>
      <p:sp>
        <p:nvSpPr>
          <p:cNvPr id="12" name="o_circ887"/>
          <p:cNvSpPr/>
          <p:nvPr/>
        </p:nvSpPr>
        <p:spPr>
          <a:xfrm>
            <a:off x="7622853" y="4343400"/>
            <a:ext cx="384048" cy="384048"/>
          </a:xfrm>
          <a:prstGeom prst="ellipse">
            <a:avLst/>
          </a:prstGeom>
          <a:solidFill>
            <a:schemeClr val="accent3"/>
          </a:solidFill>
          <a:ln/>
        </p:spPr>
        <p:txBody>
          <a:bodyPr wrap="square" lIns="0" tIns="0" rIns="0" bIns="0" rtlCol="0" anchor="ctr"/>
          <a:lstStyle/>
          <a:p>
            <a:pPr algn="ctr" indent="0" marL="0">
              <a:buNone/>
            </a:pPr>
            <a:r>
              <a:rPr lang="vi-VN" sz="1600" b="1" dirty="0">
                <a:solidFill>
                  <a:schemeClr val="bg1"/>
                </a:solidFill>
              </a:rPr>
              <a:t>3</a:t>
            </a:r>
            <a:endParaRPr lang="vi-VN" sz="1600" dirty="0"/>
          </a:p>
        </p:txBody>
      </p:sp>
      <p:sp>
        <p:nvSpPr>
          <p:cNvPr id="13" name="o_txt888"/>
          <p:cNvSpPr txBox="1"/>
          <p:nvPr/>
        </p:nvSpPr>
        <p:spPr>
          <a:xfrm>
            <a:off x="8107477" y="434340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Nguyễn Sơn</a:t>
            </a:r>
            <a:endParaRPr lang="vi-VN" sz="1800" dirty="0"/>
          </a:p>
        </p:txBody>
      </p:sp>
      <p:sp>
        <p:nvSpPr>
          <p:cNvPr id="14" name="o_circ889"/>
          <p:cNvSpPr/>
          <p:nvPr/>
        </p:nvSpPr>
        <p:spPr>
          <a:xfrm>
            <a:off x="2868091" y="4983480"/>
            <a:ext cx="384048" cy="384048"/>
          </a:xfrm>
          <a:prstGeom prst="ellipse">
            <a:avLst/>
          </a:prstGeom>
          <a:solidFill>
            <a:schemeClr val="accent4"/>
          </a:solidFill>
          <a:ln/>
        </p:spPr>
        <p:txBody>
          <a:bodyPr wrap="square" lIns="0" tIns="0" rIns="0" bIns="0" rtlCol="0" anchor="ctr"/>
          <a:lstStyle/>
          <a:p>
            <a:pPr algn="ctr" indent="0" marL="0">
              <a:buNone/>
            </a:pPr>
            <a:r>
              <a:rPr lang="vi-VN" sz="1600" b="1" dirty="0">
                <a:solidFill>
                  <a:schemeClr val="bg1"/>
                </a:solidFill>
              </a:rPr>
              <a:t>4</a:t>
            </a:r>
            <a:endParaRPr lang="vi-VN" sz="1600" dirty="0"/>
          </a:p>
        </p:txBody>
      </p:sp>
      <p:sp>
        <p:nvSpPr>
          <p:cNvPr id="15" name="o_txt890"/>
          <p:cNvSpPr txBox="1"/>
          <p:nvPr/>
        </p:nvSpPr>
        <p:spPr>
          <a:xfrm>
            <a:off x="3352716" y="498348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Phan Hồng Trọng</a:t>
            </a:r>
            <a:endParaRPr lang="vi-VN" sz="1800" dirty="0"/>
          </a:p>
        </p:txBody>
      </p:sp>
      <p:sp>
        <p:nvSpPr>
          <p:cNvPr id="16" name="o_circ891"/>
          <p:cNvSpPr/>
          <p:nvPr/>
        </p:nvSpPr>
        <p:spPr>
          <a:xfrm>
            <a:off x="6037932" y="4983480"/>
            <a:ext cx="384048" cy="384048"/>
          </a:xfrm>
          <a:prstGeom prst="ellipse">
            <a:avLst/>
          </a:prstGeom>
          <a:solidFill>
            <a:schemeClr val="accent5"/>
          </a:solidFill>
          <a:ln/>
        </p:spPr>
        <p:txBody>
          <a:bodyPr wrap="square" lIns="0" tIns="0" rIns="0" bIns="0" rtlCol="0" anchor="ctr"/>
          <a:lstStyle/>
          <a:p>
            <a:pPr algn="ctr" indent="0" marL="0">
              <a:buNone/>
            </a:pPr>
            <a:r>
              <a:rPr lang="vi-VN" sz="1600" b="1" dirty="0">
                <a:solidFill>
                  <a:schemeClr val="bg1"/>
                </a:solidFill>
              </a:rPr>
              <a:t>5</a:t>
            </a:r>
            <a:endParaRPr lang="vi-VN" sz="1600" dirty="0"/>
          </a:p>
        </p:txBody>
      </p:sp>
      <p:sp>
        <p:nvSpPr>
          <p:cNvPr id="17" name="o_txt892"/>
          <p:cNvSpPr txBox="1"/>
          <p:nvPr/>
        </p:nvSpPr>
        <p:spPr>
          <a:xfrm>
            <a:off x="6522557" y="4983480"/>
            <a:ext cx="2560256" cy="384048"/>
          </a:xfrm>
          <a:prstGeom prst="rect">
            <a:avLst/>
          </a:prstGeom>
          <a:noFill/>
          <a:ln/>
        </p:spPr>
        <p:txBody>
          <a:bodyPr wrap="square" lIns="0" tIns="0" rIns="0" bIns="0" rtlCol="0" anchor="ctr"/>
          <a:lstStyle/>
          <a:p>
            <a:pPr indent="0" marL="0">
              <a:buNone/>
            </a:pPr>
            <a:r>
              <a:rPr lang="vi-VN" sz="1800" b="1" dirty="0">
                <a:solidFill>
                  <a:schemeClr val="tx1"/>
                </a:solidFill>
              </a:rPr>
              <a:t>Nguyễn Quang Minh</a:t>
            </a:r>
            <a:endParaRPr lang="vi-VN"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SI106 Nhom 2">
  <a:themeElements>
    <a:clrScheme name="CSI106 Nhom 2">
      <a:dk1>
        <a:srgbClr val="0F172A"/>
      </a:dk1>
      <a:lt1>
        <a:srgbClr val="FFFFFF"/>
      </a:lt1>
      <a:dk2>
        <a:srgbClr val="64748B"/>
      </a:dk2>
      <a:lt2>
        <a:srgbClr val="F1F5F9"/>
      </a:lt2>
      <a:accent1>
        <a:srgbClr val="E8590C"/>
      </a:accent1>
      <a:accent2>
        <a:srgbClr val="0891B2"/>
      </a:accent2>
      <a:accent3>
        <a:srgbClr val="2563EB"/>
      </a:accent3>
      <a:accent4>
        <a:srgbClr val="DB2777"/>
      </a:accent4>
      <a:accent5>
        <a:srgbClr val="7C3AED"/>
      </a:accent5>
      <a:accent6>
        <a:srgbClr val="059669"/>
      </a:accent6>
      <a:hlink>
        <a:srgbClr val="2563EB"/>
      </a:hlink>
      <a:folHlink>
        <a:srgbClr val="7C3AED"/>
      </a:folHlink>
    </a:clrScheme>
    <a:fontScheme name="CSI106 Nhom 2">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Cấu trúc dữ liệu và thuật toán ảnh hưởng thế nào đến hiệu năng phần mềm</dc:title>
  <dc:subject>PptxGenJS Presentation</dc:subject>
  <dc:creator>Nhóm 2 – CSI106</dc:creator>
  <cp:lastModifiedBy>Nhóm 2 – CSI106</cp:lastModifiedBy>
  <cp:revision>1</cp:revision>
  <dcterms:created xsi:type="dcterms:W3CDTF">2026-10-23T09:35:26Z</dcterms:created>
  <dcterms:modified xsi:type="dcterms:W3CDTF">2026-10-23T09:35:26Z</dcterms:modified>
</cp:coreProperties>
</file>